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jpeg" ContentType="image/jpeg"/>
  <Override PartName="/ppt/notesSlides/notesSlide10.xml" ContentType="application/vnd.openxmlformats-officedocument.presentationml.notesSlide+xml"/>
  <Override PartName="/ppt/media/image2.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0" name="Shape 120"/>
          <p:cNvSpPr/>
          <p:nvPr>
            <p:ph type="sldImg"/>
          </p:nvPr>
        </p:nvSpPr>
        <p:spPr>
          <a:xfrm>
            <a:off x="1143000" y="685800"/>
            <a:ext cx="4572000" cy="3429000"/>
          </a:xfrm>
          <a:prstGeom prst="rect">
            <a:avLst/>
          </a:prstGeom>
        </p:spPr>
        <p:txBody>
          <a:bodyPr/>
          <a:lstStyle/>
          <a:p>
            <a:pPr/>
          </a:p>
        </p:txBody>
      </p:sp>
      <p:sp>
        <p:nvSpPr>
          <p:cNvPr id="121" name="Shape 1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s://www.gnu.org/philosophy/java-trap.html" TargetMode="External"/><Relationship Id="rId4" Type="http://schemas.openxmlformats.org/officeDocument/2006/relationships/hyperlink" Target="https://danesecooper.blogs.com/divablog/2006/11/the_people_who_.html"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www.oreilly.com/openbook/opensources/book/netrev.html"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HW not standardized -&gt; OS’ were written in assembly (no higher level language was efficient enough, and hardware was too slow).</a:t>
            </a:r>
          </a:p>
          <a:p>
            <a:pPr/>
            <a:r>
              <a:t>Academic -&gt; already have culture of open science</a:t>
            </a:r>
          </a:p>
          <a:p>
            <a:pPr/>
            <a:r>
              <a:t>Bell labs -&gt; 1949 US DOJ starts antitrust investigations into ATT (who at the time owned every single aspect of the phone system from the device in your home to the wires in your wall to the wires on the street, across the country, switching equipment, etc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Watch commercial. Discuss reactions: what is the vision that IBM is trying to convey? How do you monetize this vision?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Example: bank needs to have servers, bank might need to have linux. Does bank have staff to support and patch linux, or do they pay someone for a service contract? They pay Red Hat (recently purchased by IBM, about 20 years after that ad was made).</a:t>
            </a:r>
          </a:p>
          <a:p>
            <a:pPr/>
          </a:p>
          <a:p>
            <a:pPr/>
            <a:r>
              <a:t>We all love and hate Java; we probably use IDEs from JetBrains ,who also is involved in the ongoing maintenance of java, and created the JVM-compatible language, kotlin</a:t>
            </a:r>
          </a:p>
          <a:p>
            <a:pPr/>
          </a:p>
          <a:p>
            <a:pPr/>
            <a:r>
              <a:t>Discussion: Are there other projects that you can think of that are open source, and not really what the company who created them does? How do those companies (in)directly profit from this?</a:t>
            </a:r>
          </a:p>
          <a:p>
            <a:pPr marL="220578" indent="-220578">
              <a:buSzPct val="100000"/>
              <a:buChar char="*"/>
            </a:pPr>
            <a:r>
              <a:t>React (Facebook is a social network, but created and maintains an app toolkit) - profits from apps that integrate with their network</a:t>
            </a:r>
          </a:p>
          <a:p>
            <a:pPr marL="220578" indent="-220578">
              <a:buSzPct val="100000"/>
              <a:buChar char="*"/>
            </a:pPr>
            <a:r>
              <a:t>Square, many other small-ish tech companies open source their dev tools and libraries - helps with recruiting?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 The most relevant distinctions between the licenses are whether they include a term called “copyleft” (next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Discuss: what are the benefits to each approach?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This approach runs into interesting philosophical questions:</a:t>
            </a:r>
          </a:p>
          <a:p>
            <a:pPr marL="220578" indent="-220578">
              <a:buSzPct val="100000"/>
              <a:buChar char="*"/>
            </a:pPr>
            <a:r>
              <a:t>From the FSF perspective: it is immoral to contribute to mysql, because mysql will profit from your contribution</a:t>
            </a:r>
          </a:p>
          <a:p>
            <a:pPr marL="220578" indent="-220578">
              <a:buSzPct val="100000"/>
              <a:buChar char="*"/>
            </a:pPr>
            <a:r>
              <a:t>Is this the kind of democratic “bazar” that we started with, or is it just a facade of “real” open source?</a:t>
            </a:r>
          </a:p>
          <a:p>
            <a:pPr/>
            <a:br/>
            <a:r>
              <a:t>When Oracle bought MySQL (as part of buying Sun), the community fractured and created MariaDB, a fork of MySQL that is released under GPL (nothing in GPL to stop that from happening, it’s kinda the point of GPL)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Discuss benefits/risks of different models:</a:t>
            </a:r>
          </a:p>
          <a:p>
            <a:pPr marL="220578" indent="-220578">
              <a:buSzPct val="100000"/>
              <a:buChar char="*"/>
            </a:pPr>
            <a:r>
              <a:t>Corporate ownership</a:t>
            </a:r>
          </a:p>
          <a:p>
            <a:pPr lvl="1" marL="601578" indent="-220578">
              <a:buSzPct val="100000"/>
              <a:buChar char="*"/>
            </a:pPr>
            <a:r>
              <a:t>Easier to set a vision/strategy/path</a:t>
            </a:r>
          </a:p>
          <a:p>
            <a:pPr lvl="1" marL="601578" indent="-220578">
              <a:buSzPct val="100000"/>
              <a:buChar char="*"/>
            </a:pPr>
            <a:r>
              <a:t>Might lose the community support</a:t>
            </a:r>
          </a:p>
          <a:p>
            <a:pPr lvl="1" marL="601578" indent="-220578">
              <a:buSzPct val="100000"/>
              <a:buChar char="*"/>
            </a:pPr>
            <a:r>
              <a:t>Needs to provide some financial benefit to company</a:t>
            </a:r>
          </a:p>
          <a:p>
            <a:pPr marL="220578" indent="-220578">
              <a:buSzPct val="100000"/>
              <a:buChar char="*"/>
            </a:pPr>
            <a:r>
              <a:t>Foundation ownership</a:t>
            </a:r>
          </a:p>
          <a:p>
            <a:pPr lvl="1" marL="601578" indent="-220578">
              <a:buSzPct val="100000"/>
              <a:buChar char="*"/>
            </a:pPr>
            <a:r>
              <a:t>Organization of foundation might influence how hard it is to make decisions: consider benevolent dictator for life (e.g. Guido Von Rossum + Python; Larry Wall + Perl) vs democracy</a:t>
            </a:r>
          </a:p>
          <a:p>
            <a:pPr lvl="1" marL="601578" indent="-220578">
              <a:buSzPct val="100000"/>
              <a:buChar char="*"/>
            </a:pPr>
            <a:r>
              <a:t>Needs to find some way to keep community engaged (or it falls apart)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LibreOffice was heralded as “an effort to duplicate the strategy used by Netscape’s Mozilla open-source spinoff”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Java has an interesting history. While there has long been a “java community process”, the extent to which the community is engaged in its design, development and evolution.</a:t>
            </a:r>
          </a:p>
          <a:p>
            <a:pPr/>
            <a:r>
              <a:t> </a:t>
            </a:r>
          </a:p>
          <a:p>
            <a:pPr/>
            <a:r>
              <a:rPr u="sng">
                <a:solidFill>
                  <a:srgbClr val="0000FF"/>
                </a:solidFill>
                <a:uFill>
                  <a:solidFill>
                    <a:srgbClr val="0000FF"/>
                  </a:solidFill>
                </a:uFill>
                <a:hlinkClick r:id="rId3" invalidUrl="" action="" tgtFrame="" tooltip="" history="1" highlightClick="0" endSnd="0"/>
              </a:rPr>
              <a:t>https://www.gnu.org/philosophy/java-trap.html</a:t>
            </a:r>
            <a:r>
              <a:t> </a:t>
            </a:r>
          </a:p>
          <a:p>
            <a:pPr/>
            <a:r>
              <a:rPr u="sng">
                <a:solidFill>
                  <a:srgbClr val="0000FF"/>
                </a:solidFill>
                <a:uFill>
                  <a:solidFill>
                    <a:srgbClr val="0000FF"/>
                  </a:solidFill>
                </a:uFill>
                <a:hlinkClick r:id="rId4" invalidUrl="" action="" tgtFrame="" tooltip="" history="1" highlightClick="0" endSnd="0"/>
              </a:rPr>
              <a:t>https://danesecooper.blogs.com/divablog/2006/11/the_people_who_.html</a:t>
            </a:r>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(Why didn’t Android use OpenJDK from day 1? Because Android predated OpenJDK; OpenJDK was too big to fit on a 2006 phone and Apache Harmony was a minimal implementation; OpenJDK is GPL vs Harmony Apache [not copyleft - google could keep some parts proprietary if they wanted])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The problem of “is the software really released under that license” is what exposed Google to Oracle’s suit</a:t>
            </a:r>
          </a:p>
          <a:p>
            <a:pPr/>
          </a:p>
          <a:p>
            <a:pPr/>
            <a:r>
              <a:t>Note that we are not discussing software patents because that would be another lecture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Let’s return to our starting point, then: UNIX.</a:t>
            </a:r>
          </a:p>
          <a:p>
            <a:pPr/>
            <a:r>
              <a:t> </a:t>
            </a:r>
          </a:p>
          <a:p>
            <a:pPr/>
            <a:r>
              <a:t>BSD -&gt; big legacy: screenshot on top is from boot sequence of Mac OS X… note the “copyright regents of the university of California”</a:t>
            </a:r>
          </a:p>
          <a:p>
            <a:pPr/>
          </a:p>
          <a:p>
            <a:pPr/>
            <a:r>
              <a:t>1983 - Everything was pretty peach with AT&amp;T’s Unix being used and improved in academia until 1983… when DOJ settled a new antitrust case against ATT, ATT then breaks up into the “baby bells” (regional operating companies like bell Atlantic; most of these are now verizon), meaning the ATT can now commercialize UNIX, which they do.</a:t>
            </a: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MS’ defense is that this is “fair use” under copyright law… if it is, it will set quite the precedent for copyright of software.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An interesting and important outcome of this fracture was Stallman’s writings and creation of the free software foundation, which holds fast to these principles of software liberties..</a:t>
            </a:r>
          </a:p>
          <a:p>
            <a:pPr/>
            <a:br/>
            <a:r>
              <a:t>(read slide)</a:t>
            </a:r>
          </a:p>
          <a:p>
            <a:pPr/>
            <a:r>
              <a:t>Discuss: how is it possible to actually build a product and follow these freedoms? What is there to stop someone from taking your software, improving it, and selling it? (Next slide describes the “fix” for this with copyleft)</a:t>
            </a:r>
          </a:p>
          <a:p>
            <a:pPr/>
            <a:r>
              <a:t>Discuss: What kind of person is RMS for starting the freedoms with 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FSF &amp; Stallman apply this philosophy to an extreme.</a:t>
            </a:r>
          </a:p>
          <a:p>
            <a:pPr/>
          </a:p>
          <a:p>
            <a:pPr/>
            <a:r>
              <a:t>The TiVo thing is silly because TiVo ended up basically dying off anyway (perhaps related to this decision): They created hardware that ran linux, but ONLY their linux, you couldn’t modify linux then flash it onto their device - the hardware checked for signatures. This is prohibited under GPLv3 (created as a response to TiVo’s move), but was permitted under GPLv2 (which linux is still licensed under). Probably many reasons for TiVo’s demise, but the lack of software innovation is probably related…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Part of Linux’s successes and growth in the 90’s is captured in Eric S. Raymond’s 1997 essay “The cathedral and the bazaar”</a:t>
            </a:r>
          </a:p>
          <a:p>
            <a:pPr/>
            <a:r>
              <a:t>Cathedral (closed source) - Top-down design with focus on planning</a:t>
            </a:r>
          </a:p>
          <a:p>
            <a:pPr/>
            <a:r>
              <a:t>Bazaar (open source)</a:t>
            </a:r>
          </a:p>
          <a:p>
            <a:pPr/>
            <a:r>
              <a:t>Organic bottom-up movement</a:t>
            </a:r>
          </a:p>
          <a:p>
            <a:pPr/>
            <a:r>
              <a:t>Code always public over internet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Lots of interesting details about netscape’s decision and process here - </a:t>
            </a:r>
            <a:r>
              <a:rPr u="sng">
                <a:solidFill>
                  <a:srgbClr val="0000FF"/>
                </a:solidFill>
                <a:uFill>
                  <a:solidFill>
                    <a:srgbClr val="0000FF"/>
                  </a:solidFill>
                </a:uFill>
                <a:hlinkClick r:id="rId3" invalidUrl="" action="" tgtFrame="" tooltip="" history="1" highlightClick="0" endSnd="0"/>
              </a:rPr>
              <a:t>https://www.oreilly.com/openbook/opensources/book/netrev.html</a:t>
            </a:r>
            <a:r>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pPr/>
          </a:p>
          <a:p>
            <a:pPr/>
            <a:r>
              <a:t>Netscape did not call this open source!!!! They released a public website with their source code (“open source” was not yet coined)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Coining and protecting the term “open source” was a big deal for getting to the open source that we know of today. (Slide largely explains how term was coined, focusing on last quote might provide good opportunities for discussion). </a:t>
            </a:r>
          </a:p>
          <a:p>
            <a:pPr/>
            <a:r>
              <a:t>Discussion ideas:</a:t>
            </a:r>
          </a:p>
          <a:p>
            <a:pPr marL="220578" indent="-220578">
              <a:buSzPct val="100000"/>
              <a:buChar char="*"/>
            </a:pPr>
            <a:r>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pPr/>
          </a:p>
          <a:p>
            <a:pPr/>
            <a:r>
              <a:t>As a teaser to indicate how the role of open source in software development can shift over time:</a:t>
            </a:r>
          </a:p>
          <a:p>
            <a:pPr/>
            <a:r>
              <a:t>In 1974 Bill Gates wrote an infamous open letter to hobbyists who were using his Altair 8800 BASIC interpreter without a license. They were stealing his software, and it didn’t work with the business model of micro-soft.</a:t>
            </a:r>
          </a:p>
          <a:p>
            <a:pPr/>
          </a:p>
          <a:p>
            <a:pPr/>
            <a:r>
              <a:t>Cut to 2000, when in an earning’s call, the then-CEO Steve Ballmer stated that it had “the characteristics of communism that people love so very, very much”</a:t>
            </a:r>
          </a:p>
          <a:p>
            <a:pPr/>
          </a:p>
          <a:p>
            <a:pPr/>
            <a:r>
              <a:t>Cut to 2014, when Microsoft’s new CEO announces that “Microsoft LOVES Linux” and starts invest in it. And 2018 when for 7.5b they bought GitHub, plus much more.</a:t>
            </a:r>
          </a:p>
          <a:p>
            <a:pPr/>
          </a:p>
          <a:p>
            <a:pPr/>
            <a:r>
              <a:t>There is, perhaps, some way to do this right and many to do it wrong.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prstGeom prst="rect">
            <a:avLst/>
          </a:prstGeom>
        </p:spPr>
        <p:txBody>
          <a:body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prstGeom prst="rect">
            <a:avLst/>
          </a:prstGeom>
        </p:spPr>
        <p:txBody>
          <a:body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lIns="50800" tIns="50800" rIns="50800" bIns="50800"/>
          <a:lstStyle>
            <a:lvl1pPr>
              <a:defRPr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6"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97"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98"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0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xfrm>
            <a:off x="1206500" y="1079500"/>
            <a:ext cx="21971000" cy="1433164"/>
          </a:xfrm>
          <a:prstGeom prst="rect">
            <a:avLst/>
          </a:prstGeom>
        </p:spPr>
        <p:txBody>
          <a:bodyPr anchor="t"/>
          <a:lstStyle>
            <a:lvl1pPr>
              <a:defRPr spc="-170" sz="8500">
                <a:solidFill>
                  <a:srgbClr val="005493"/>
                </a:solidFill>
              </a:defRPr>
            </a:lvl1pPr>
          </a:lstStyle>
          <a:p>
            <a:pPr/>
            <a:r>
              <a:t>Slide Title</a:t>
            </a:r>
          </a:p>
        </p:txBody>
      </p:sp>
      <p:sp>
        <p:nvSpPr>
          <p:cNvPr id="22" name="Body Level One…"/>
          <p:cNvSpPr txBox="1"/>
          <p:nvPr>
            <p:ph type="body" sz="quarter" idx="1" hasCustomPrompt="1"/>
          </p:nvPr>
        </p:nvSpPr>
        <p:spPr>
          <a:xfrm>
            <a:off x="1206500" y="2372961"/>
            <a:ext cx="21971000" cy="934781"/>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pPr/>
            <a:r>
              <a:t>Slide Subtitle</a:t>
            </a:r>
          </a:p>
          <a:p>
            <a:pPr lvl="1"/>
            <a:r>
              <a:t/>
            </a:r>
          </a:p>
          <a:p>
            <a:pPr lvl="2"/>
            <a:r>
              <a:t/>
            </a:r>
          </a:p>
          <a:p>
            <a:pPr lvl="3"/>
            <a:r>
              <a:t/>
            </a:r>
          </a:p>
          <a:p>
            <a:pPr lvl="4"/>
            <a:r>
              <a:t/>
            </a:r>
          </a:p>
        </p:txBody>
      </p:sp>
      <p:sp>
        <p:nvSpPr>
          <p:cNvPr id="23" name="Body Level One…"/>
          <p:cNvSpPr txBox="1"/>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b="0" sz="4800"/>
            </a:lvl1pPr>
          </a:lstStyle>
          <a:p>
            <a:pPr/>
            <a:r>
              <a:t>Slide bullet text</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Presentation Title"/>
          <p:cNvSpPr txBox="1"/>
          <p:nvPr>
            <p:ph type="title" hasCustomPrompt="1"/>
          </p:nvPr>
        </p:nvSpPr>
        <p:spPr>
          <a:xfrm>
            <a:off x="1206500" y="7124700"/>
            <a:ext cx="21971000" cy="4648200"/>
          </a:xfrm>
          <a:prstGeom prst="rect">
            <a:avLst/>
          </a:prstGeom>
        </p:spPr>
        <p:txBody>
          <a:bodyPr/>
          <a:lstStyle/>
          <a:p>
            <a:pPr/>
            <a:r>
              <a:t>Presentation Title</a:t>
            </a:r>
          </a:p>
        </p:txBody>
      </p:sp>
      <p:sp>
        <p:nvSpPr>
          <p:cNvPr id="33" name="Body Level One…"/>
          <p:cNvSpPr txBox="1"/>
          <p:nvPr>
            <p:ph type="body" sz="quarter" idx="1" hasCustomPrompt="1"/>
          </p:nvPr>
        </p:nvSpPr>
        <p:spPr>
          <a:xfrm>
            <a:off x="1207690" y="1106137"/>
            <a:ext cx="21968621" cy="636980"/>
          </a:xfrm>
          <a:prstGeom prst="rect">
            <a:avLst/>
          </a:prstGeom>
        </p:spPr>
        <p:txBody>
          <a:bodyPr/>
          <a:lstStyle/>
          <a:p>
            <a:pPr/>
            <a:r>
              <a:t>Author and Date</a:t>
            </a:r>
          </a:p>
          <a:p>
            <a:pPr lvl="1"/>
            <a:r>
              <a:t/>
            </a:r>
          </a:p>
          <a:p>
            <a:pPr lvl="2"/>
            <a:r>
              <a:t/>
            </a:r>
          </a:p>
          <a:p>
            <a:pPr lvl="3"/>
            <a:r>
              <a:t/>
            </a:r>
          </a:p>
          <a:p>
            <a:pPr lvl="4"/>
            <a:r>
              <a:t/>
            </a:r>
          </a:p>
        </p:txBody>
      </p:sp>
      <p:sp>
        <p:nvSpPr>
          <p:cNvPr id="34" name="Body Level One…"/>
          <p:cNvSpPr txBox="1"/>
          <p:nvPr>
            <p:ph type="body" sz="quarter" idx="22" hasCustomPrompt="1"/>
          </p:nvPr>
        </p:nvSpPr>
        <p:spPr>
          <a:xfrm>
            <a:off x="1206500" y="11609909"/>
            <a:ext cx="21971000" cy="1116953"/>
          </a:xfrm>
          <a:prstGeom prst="rect">
            <a:avLst/>
          </a:prstGeom>
        </p:spPr>
        <p:txBody>
          <a:bodyPr lIns="50800" tIns="50800" rIns="50800" bIns="50800"/>
          <a:lstStyle>
            <a:lvl1pPr>
              <a:defRPr sz="5500"/>
            </a:lvl1pPr>
          </a:lstStyle>
          <a:p>
            <a:pPr/>
            <a:r>
              <a:t>Presentation Subtitle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Slide Title"/>
          <p:cNvSpPr txBox="1"/>
          <p:nvPr>
            <p:ph type="title" hasCustomPrompt="1"/>
          </p:nvPr>
        </p:nvSpPr>
        <p:spPr>
          <a:xfrm>
            <a:off x="1206500" y="1270000"/>
            <a:ext cx="9779000" cy="5882274"/>
          </a:xfrm>
          <a:prstGeom prst="rect">
            <a:avLst/>
          </a:prstGeom>
        </p:spPr>
        <p:txBody>
          <a:bodyPr/>
          <a:lstStyle>
            <a:lvl1pPr>
              <a:defRPr spc="-170" sz="8500"/>
            </a:lvl1pPr>
          </a:lstStyle>
          <a:p>
            <a:pPr/>
            <a:r>
              <a:t>Slide Title</a:t>
            </a:r>
          </a:p>
        </p:txBody>
      </p:sp>
      <p:sp>
        <p:nvSpPr>
          <p:cNvPr id="44" name="Body Level One…"/>
          <p:cNvSpPr txBox="1"/>
          <p:nvPr>
            <p:ph type="body" sz="quarter" idx="1" hasCustomPrompt="1"/>
          </p:nvPr>
        </p:nvSpPr>
        <p:spPr>
          <a:xfrm>
            <a:off x="1206500" y="7060576"/>
            <a:ext cx="9779000" cy="5385424"/>
          </a:xfrm>
          <a:prstGeom prst="rect">
            <a:avLst/>
          </a:prstGeom>
        </p:spPr>
        <p:txBody>
          <a:bodyPr lIns="50800" tIns="50800" rIns="50800" bIns="50800"/>
          <a:lstStyle>
            <a:lvl1pPr>
              <a:defRPr sz="5500"/>
            </a:lvl1pPr>
            <a:lvl2pPr marL="0" indent="0">
              <a:buSzTx/>
              <a:buNone/>
              <a:defRPr sz="5500"/>
            </a:lvl2pPr>
            <a:lvl3pPr marL="0" indent="0">
              <a:buSzTx/>
              <a:buNone/>
              <a:defRPr sz="5500"/>
            </a:lvl3pPr>
            <a:lvl4pPr marL="0" indent="0">
              <a:buSzTx/>
              <a:buNone/>
              <a:defRPr sz="5500"/>
            </a:lvl4pPr>
            <a:lvl5pPr marL="0" indent="0">
              <a:buSzTx/>
              <a:buNone/>
              <a:defRPr sz="5500"/>
            </a:lvl5pPr>
          </a:lstStyle>
          <a:p>
            <a:pPr/>
            <a:r>
              <a:t>Slide Subtitle</a:t>
            </a:r>
          </a:p>
          <a:p>
            <a:pPr lvl="1"/>
            <a:r>
              <a:t/>
            </a:r>
          </a:p>
          <a:p>
            <a:pPr lvl="2"/>
            <a:r>
              <a:t/>
            </a:r>
          </a:p>
          <a:p>
            <a:pPr lvl="3"/>
            <a:r>
              <a:t/>
            </a:r>
          </a:p>
          <a:p>
            <a:pPr lvl="4"/>
            <a:r>
              <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52" name="Section Title"/>
          <p:cNvSpPr txBox="1"/>
          <p:nvPr>
            <p:ph type="title" hasCustomPrompt="1"/>
          </p:nvPr>
        </p:nvSpPr>
        <p:spPr>
          <a:xfrm>
            <a:off x="1206496" y="4533900"/>
            <a:ext cx="21971005" cy="4648200"/>
          </a:xfrm>
          <a:prstGeom prst="rect">
            <a:avLst/>
          </a:prstGeom>
        </p:spPr>
        <p:txBody>
          <a:bodyPr anchor="ctr"/>
          <a:lstStyle>
            <a:lvl1pPr>
              <a:defRPr b="0">
                <a:latin typeface="Helvetica Neue Medium"/>
                <a:ea typeface="Helvetica Neue Medium"/>
                <a:cs typeface="Helvetica Neue Medium"/>
                <a:sym typeface="Helvetica Neue Medium"/>
              </a:defRPr>
            </a:lvl1pPr>
          </a:lstStyle>
          <a:p>
            <a:pPr/>
            <a:r>
              <a:t>Section Title</a:t>
            </a:r>
          </a:p>
        </p:txBody>
      </p:sp>
      <p:sp>
        <p:nvSpPr>
          <p:cNvPr id="5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0" name="Agenda Title"/>
          <p:cNvSpPr txBox="1"/>
          <p:nvPr>
            <p:ph type="title" hasCustomPrompt="1"/>
          </p:nvPr>
        </p:nvSpPr>
        <p:spPr>
          <a:xfrm>
            <a:off x="1206500" y="1079500"/>
            <a:ext cx="21971000" cy="1435100"/>
          </a:xfrm>
          <a:prstGeom prst="rect">
            <a:avLst/>
          </a:prstGeom>
        </p:spPr>
        <p:txBody>
          <a:bodyPr anchor="t"/>
          <a:lstStyle>
            <a:lvl1pPr>
              <a:defRPr spc="-170" sz="8500">
                <a:solidFill>
                  <a:srgbClr val="005493"/>
                </a:solidFill>
              </a:defRPr>
            </a:lvl1pPr>
          </a:lstStyle>
          <a:p>
            <a:pPr/>
            <a:r>
              <a:t>Agenda Title</a:t>
            </a:r>
          </a:p>
        </p:txBody>
      </p:sp>
      <p:sp>
        <p:nvSpPr>
          <p:cNvPr id="61" name="Body Level One…"/>
          <p:cNvSpPr txBox="1"/>
          <p:nvPr>
            <p:ph type="body" sz="quarter" idx="1" hasCustomPrompt="1"/>
          </p:nvPr>
        </p:nvSpPr>
        <p:spPr>
          <a:xfrm>
            <a:off x="1206500" y="2372961"/>
            <a:ext cx="21971000" cy="934781"/>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pPr/>
            <a:r>
              <a:t>Agenda Subtitle</a:t>
            </a:r>
          </a:p>
          <a:p>
            <a:pPr lvl="1"/>
            <a:r>
              <a:t/>
            </a:r>
          </a:p>
          <a:p>
            <a:pPr lvl="2"/>
            <a:r>
              <a:t/>
            </a:r>
          </a:p>
          <a:p>
            <a:pPr lvl="3"/>
            <a:r>
              <a:t/>
            </a:r>
          </a:p>
          <a:p>
            <a:pPr lvl="4"/>
            <a:r>
              <a:t/>
            </a:r>
          </a:p>
        </p:txBody>
      </p:sp>
      <p:sp>
        <p:nvSpPr>
          <p:cNvPr id="62" name="Body Level One…"/>
          <p:cNvSpPr txBox="1"/>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b="0" spc="-99" sz="5500"/>
            </a:lvl1pPr>
          </a:lstStyle>
          <a:p>
            <a:pPr/>
            <a:r>
              <a:t>Agenda Topics</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70" name="Body Level One…"/>
          <p:cNvSpPr txBox="1"/>
          <p:nvPr>
            <p:ph type="body" sz="half" idx="1" hasCustomPrompt="1"/>
          </p:nvPr>
        </p:nvSpPr>
        <p:spPr>
          <a:xfrm>
            <a:off x="1206500" y="4920843"/>
            <a:ext cx="21971000" cy="3874314"/>
          </a:xfrm>
          <a:prstGeom prst="rect">
            <a:avLst/>
          </a:prstGeom>
        </p:spPr>
        <p:txBody>
          <a:bodyPr lIns="50800" tIns="50800" rIns="50800" bIns="50800" anchor="ctr"/>
          <a:lstStyle>
            <a:lvl1pPr algn="ctr" defTabSz="2438337">
              <a:lnSpc>
                <a:spcPct val="80000"/>
              </a:lnSpc>
              <a:defRPr b="0" spc="-232" sz="11600">
                <a:latin typeface="Helvetica Neue Medium"/>
                <a:ea typeface="Helvetica Neue Medium"/>
                <a:cs typeface="Helvetica Neue Medium"/>
                <a:sym typeface="Helvetica Neue Medium"/>
              </a:defRPr>
            </a:lvl1pPr>
            <a:lvl2pPr marL="0" indent="0" algn="ctr" defTabSz="2438337">
              <a:lnSpc>
                <a:spcPct val="80000"/>
              </a:lnSpc>
              <a:buSzTx/>
              <a:buNone/>
              <a:defRPr b="0" spc="-232" sz="11600">
                <a:latin typeface="Helvetica Neue Medium"/>
                <a:ea typeface="Helvetica Neue Medium"/>
                <a:cs typeface="Helvetica Neue Medium"/>
                <a:sym typeface="Helvetica Neue Medium"/>
              </a:defRPr>
            </a:lvl2pPr>
            <a:lvl3pPr marL="0" indent="0" algn="ctr" defTabSz="2438337">
              <a:lnSpc>
                <a:spcPct val="80000"/>
              </a:lnSpc>
              <a:buSzTx/>
              <a:buNone/>
              <a:defRPr b="0" spc="-232" sz="11600">
                <a:latin typeface="Helvetica Neue Medium"/>
                <a:ea typeface="Helvetica Neue Medium"/>
                <a:cs typeface="Helvetica Neue Medium"/>
                <a:sym typeface="Helvetica Neue Medium"/>
              </a:defRPr>
            </a:lvl3pPr>
            <a:lvl4pPr marL="0" indent="0" algn="ctr" defTabSz="2438337">
              <a:lnSpc>
                <a:spcPct val="80000"/>
              </a:lnSpc>
              <a:buSzTx/>
              <a:buNone/>
              <a:defRPr b="0" spc="-232" sz="11600">
                <a:latin typeface="Helvetica Neue Medium"/>
                <a:ea typeface="Helvetica Neue Medium"/>
                <a:cs typeface="Helvetica Neue Medium"/>
                <a:sym typeface="Helvetica Neue Medium"/>
              </a:defRPr>
            </a:lvl4pPr>
            <a:lvl5pPr marL="0" indent="0" algn="ctr" defTabSz="2438337">
              <a:lnSpc>
                <a:spcPct val="80000"/>
              </a:lnSpc>
              <a:buSzTx/>
              <a:buNone/>
              <a:defRPr b="0"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78" name="Body Level One…"/>
          <p:cNvSpPr txBox="1"/>
          <p:nvPr>
            <p:ph type="body" idx="1" hasCustomPrompt="1"/>
          </p:nvPr>
        </p:nvSpPr>
        <p:spPr>
          <a:xfrm>
            <a:off x="1206500" y="1075926"/>
            <a:ext cx="21971000" cy="7241586"/>
          </a:xfrm>
          <a:prstGeom prst="rect">
            <a:avLst/>
          </a:prstGeom>
        </p:spPr>
        <p:txBody>
          <a:bodyPr lIns="50800" tIns="50800" rIns="50800" bIns="50800" anchor="b"/>
          <a:lstStyle>
            <a:lvl1pPr algn="ctr" defTabSz="2438337">
              <a:lnSpc>
                <a:spcPct val="80000"/>
              </a:lnSpc>
              <a:defRPr spc="-250" sz="25000"/>
            </a:lvl1pPr>
            <a:lvl2pPr marL="0" indent="0" algn="ctr" defTabSz="2438337">
              <a:lnSpc>
                <a:spcPct val="80000"/>
              </a:lnSpc>
              <a:buSzTx/>
              <a:buNone/>
              <a:defRPr spc="-250" sz="25000"/>
            </a:lvl2pPr>
            <a:lvl3pPr marL="0" indent="0" algn="ctr" defTabSz="2438337">
              <a:lnSpc>
                <a:spcPct val="80000"/>
              </a:lnSpc>
              <a:buSzTx/>
              <a:buNone/>
              <a:defRPr spc="-250" sz="25000"/>
            </a:lvl3pPr>
            <a:lvl4pPr marL="0" indent="0" algn="ctr" defTabSz="2438337">
              <a:lnSpc>
                <a:spcPct val="80000"/>
              </a:lnSpc>
              <a:buSzTx/>
              <a:buNone/>
              <a:defRPr spc="-250" sz="25000"/>
            </a:lvl4pPr>
            <a:lvl5pPr marL="0" indent="0" algn="ctr" defTabSz="2438337">
              <a:lnSpc>
                <a:spcPct val="80000"/>
              </a:lnSpc>
              <a:buSzTx/>
              <a:buNone/>
              <a:defRPr spc="-250" sz="25000"/>
            </a:lvl5pPr>
          </a:lstStyle>
          <a:p>
            <a:pPr/>
            <a:r>
              <a:t>100%</a:t>
            </a:r>
          </a:p>
          <a:p>
            <a:pPr lvl="1"/>
            <a:r>
              <a:t/>
            </a:r>
          </a:p>
          <a:p>
            <a:pPr lvl="2"/>
            <a:r>
              <a:t/>
            </a:r>
          </a:p>
          <a:p>
            <a:pPr lvl="3"/>
            <a:r>
              <a:t/>
            </a:r>
          </a:p>
          <a:p>
            <a:pPr lvl="4"/>
            <a:r>
              <a:t/>
            </a:r>
          </a:p>
        </p:txBody>
      </p:sp>
      <p:sp>
        <p:nvSpPr>
          <p:cNvPr id="79" name="Fact information"/>
          <p:cNvSpPr txBox="1"/>
          <p:nvPr>
            <p:ph type="body" sz="quarter" idx="21" hasCustomPrompt="1"/>
          </p:nvPr>
        </p:nvSpPr>
        <p:spPr>
          <a:xfrm>
            <a:off x="1206500" y="8262180"/>
            <a:ext cx="21971000" cy="934780"/>
          </a:xfrm>
          <a:prstGeom prst="rect">
            <a:avLst/>
          </a:prstGeom>
        </p:spPr>
        <p:txBody>
          <a:bodyPr/>
          <a:lstStyle>
            <a:lvl1pPr algn="ctr">
              <a:defRPr sz="5500"/>
            </a:lvl1pPr>
          </a:lstStyle>
          <a:p>
            <a:pPr/>
            <a:r>
              <a:t>Fact information</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7" name="Body Level One…"/>
          <p:cNvSpPr txBox="1"/>
          <p:nvPr>
            <p:ph type="body" sz="quarter" idx="1" hasCustomPrompt="1"/>
          </p:nvPr>
        </p:nvSpPr>
        <p:spPr>
          <a:xfrm>
            <a:off x="2430024" y="10675453"/>
            <a:ext cx="20200054" cy="636980"/>
          </a:xfrm>
          <a:prstGeom prst="rect">
            <a:avLst/>
          </a:prstGeom>
        </p:spPr>
        <p:txBody>
          <a:bodyPr/>
          <a:lstStyle/>
          <a:p>
            <a:pPr/>
            <a:r>
              <a:t>Attribution</a:t>
            </a:r>
          </a:p>
          <a:p>
            <a:pPr lvl="1"/>
            <a:r>
              <a:t/>
            </a:r>
          </a:p>
          <a:p>
            <a:pPr lvl="2"/>
            <a:r>
              <a:t/>
            </a:r>
          </a:p>
          <a:p>
            <a:pPr lvl="3"/>
            <a:r>
              <a:t/>
            </a:r>
          </a:p>
          <a:p>
            <a:pPr lvl="4"/>
            <a:r>
              <a:t/>
            </a:r>
          </a:p>
        </p:txBody>
      </p:sp>
      <p:sp>
        <p:nvSpPr>
          <p:cNvPr id="88" name="Body Level One…"/>
          <p:cNvSpPr txBox="1"/>
          <p:nvPr>
            <p:ph type="body" sz="half" idx="21" hasCustomPrompt="1"/>
          </p:nvPr>
        </p:nvSpPr>
        <p:spPr>
          <a:xfrm>
            <a:off x="1753923" y="4939860"/>
            <a:ext cx="20876154" cy="3836281"/>
          </a:xfrm>
          <a:prstGeom prst="rect">
            <a:avLst/>
          </a:prstGeom>
        </p:spPr>
        <p:txBody>
          <a:bodyPr lIns="50800" tIns="50800" rIns="50800" bIns="50800"/>
          <a:lstStyle>
            <a:lvl1pPr marL="469900" indent="-300876" defTabSz="2438337">
              <a:lnSpc>
                <a:spcPct val="90000"/>
              </a:lnSpc>
              <a:defRPr b="0" spc="-200" sz="8500">
                <a:latin typeface="Helvetica Neue Medium"/>
                <a:ea typeface="Helvetica Neue Medium"/>
                <a:cs typeface="Helvetica Neue Medium"/>
                <a:sym typeface="Helvetica Neue Medium"/>
              </a:defRPr>
            </a:lvl1pPr>
          </a:lstStyle>
          <a:p>
            <a:pPr/>
            <a:r>
              <a:t>“Notable Quote”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1340" y="11859862"/>
            <a:ext cx="21971004" cy="6369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Author and Date</a:t>
            </a:r>
          </a:p>
          <a:p>
            <a:pPr lvl="1"/>
            <a:r>
              <a:t/>
            </a:r>
          </a:p>
          <a:p>
            <a:pPr lvl="2"/>
            <a:r>
              <a:t/>
            </a:r>
          </a:p>
          <a:p>
            <a:pPr lvl="3"/>
            <a:r>
              <a:t/>
            </a:r>
          </a:p>
          <a:p>
            <a:pPr lvl="4"/>
            <a:r>
              <a:t/>
            </a:r>
          </a:p>
        </p:txBody>
      </p:sp>
      <p:sp>
        <p:nvSpPr>
          <p:cNvPr id="3" name="Presentation Title"/>
          <p:cNvSpPr txBox="1"/>
          <p:nvPr>
            <p:ph type="title" hasCustomPrompt="1"/>
          </p:nvPr>
        </p:nvSpPr>
        <p:spPr>
          <a:xfrm>
            <a:off x="1206496" y="2574991"/>
            <a:ext cx="21971005" cy="4648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232" strike="noStrike" sz="11600" u="none">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b="1" baseline="0" cap="none" i="0" spc="0" strike="noStrike" sz="36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tif"/><Relationship Id="rId4"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tif"/><Relationship Id="rId4" Type="http://schemas.openxmlformats.org/officeDocument/2006/relationships/image" Target="../media/image9.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youtube.com/watch?v=x7ozaFbqg00" TargetMode="External"/><Relationship Id="rId4" Type="http://schemas.openxmlformats.org/officeDocument/2006/relationships/video" Target="https://www.youtube.com/embed/x7ozaFbqg00?feature=oembed" TargetMode="External"/><Relationship Id="rId5"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www.confluent.io/apache-kafka-vs-confluent/"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tif"/><Relationship Id="rId4" Type="http://schemas.openxmlformats.org/officeDocument/2006/relationships/image" Target="../media/image1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 Id="rId3" Type="http://schemas.openxmlformats.org/officeDocument/2006/relationships/hyperlink" Target="https://commons.wikimedia.org/wiki/User:Datavizzer"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tif"/><Relationship Id="rId4" Type="http://schemas.openxmlformats.org/officeDocument/2006/relationships/image" Target="../media/image1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 Id="rId3" Type="http://schemas.openxmlformats.org/officeDocument/2006/relationships/image" Target="../media/image1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hyperlink" Target="https://www.theregister.com/2022/11/11/githubs_copilot_opinion/"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opensource.microsoft.com"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Jonathan Bell, John Boyland, Mitch Wand…"/>
          <p:cNvSpPr txBox="1"/>
          <p:nvPr>
            <p:ph type="body" sz="quarter" idx="1"/>
          </p:nvPr>
        </p:nvSpPr>
        <p:spPr>
          <a:xfrm>
            <a:off x="1201341" y="11177782"/>
            <a:ext cx="21971002" cy="1959510"/>
          </a:xfrm>
          <a:prstGeom prst="rect">
            <a:avLst/>
          </a:prstGeom>
        </p:spPr>
        <p:txBody>
          <a:bodyPr/>
          <a:lstStyle/>
          <a:p>
            <a:pPr>
              <a:defRPr>
                <a:solidFill>
                  <a:srgbClr val="005493"/>
                </a:solidFill>
              </a:defRPr>
            </a:pPr>
            <a:r>
              <a:t>Jonathan Bell, Adeel Bhutta, Mitch Wand</a:t>
            </a:r>
          </a:p>
          <a:p>
            <a:pPr>
              <a:defRPr>
                <a:solidFill>
                  <a:srgbClr val="005493"/>
                </a:solidFill>
              </a:defRPr>
            </a:pPr>
            <a:r>
              <a:t>Khoury College of Computer Sciences</a:t>
            </a:r>
            <a:br/>
            <a:r>
              <a:t>©</a:t>
            </a:r>
            <a:r>
              <a:t> 2022</a:t>
            </a:r>
            <a:r>
              <a:t> released under </a:t>
            </a:r>
            <a:r>
              <a:rPr u="sng">
                <a:solidFill>
                  <a:srgbClr val="0000FF"/>
                </a:solidFill>
                <a:uFill>
                  <a:solidFill>
                    <a:srgbClr val="0000FF"/>
                  </a:solidFill>
                </a:uFill>
                <a:hlinkClick r:id="rId2" invalidUrl="" action="" tgtFrame="" tooltip="" history="1" highlightClick="0" endSnd="0"/>
              </a:rPr>
              <a:t>CC BY-SA</a:t>
            </a:r>
          </a:p>
        </p:txBody>
      </p:sp>
      <p:sp>
        <p:nvSpPr>
          <p:cNvPr id="124" name="CS 4530 &amp; CS 5500…"/>
          <p:cNvSpPr txBox="1"/>
          <p:nvPr>
            <p:ph type="title"/>
          </p:nvPr>
        </p:nvSpPr>
        <p:spPr>
          <a:xfrm>
            <a:off x="1206495" y="2574991"/>
            <a:ext cx="21971006" cy="4648202"/>
          </a:xfrm>
          <a:prstGeom prst="rect">
            <a:avLst/>
          </a:prstGeom>
        </p:spPr>
        <p:txBody>
          <a:bodyPr/>
          <a:lstStyle>
            <a:lvl1pPr>
              <a:defRPr spc="-300">
                <a:solidFill>
                  <a:srgbClr val="005493"/>
                </a:solidFill>
              </a:defRPr>
            </a:lvl1pPr>
          </a:lstStyle>
          <a:p>
            <a:pPr/>
            <a:r>
              <a:t>CS 4530 Software Engineering</a:t>
            </a:r>
          </a:p>
        </p:txBody>
      </p:sp>
      <p:sp>
        <p:nvSpPr>
          <p:cNvPr id="125" name="Lecture 10.2: Continuous Integration"/>
          <p:cNvSpPr txBox="1"/>
          <p:nvPr/>
        </p:nvSpPr>
        <p:spPr>
          <a:xfrm>
            <a:off x="1201342" y="7223190"/>
            <a:ext cx="21971002" cy="1905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825500">
              <a:defRPr b="1" sz="5500">
                <a:solidFill>
                  <a:srgbClr val="000000"/>
                </a:solidFill>
              </a:defRPr>
            </a:lvl1pPr>
          </a:lstStyle>
          <a:p>
            <a:pPr/>
            <a:r>
              <a:t>Module 17: Open Source Principles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he Cathedral and the Bazaar (1997)"/>
          <p:cNvSpPr txBox="1"/>
          <p:nvPr>
            <p:ph type="title"/>
          </p:nvPr>
        </p:nvSpPr>
        <p:spPr>
          <a:prstGeom prst="rect">
            <a:avLst/>
          </a:prstGeom>
        </p:spPr>
        <p:txBody>
          <a:bodyPr/>
          <a:lstStyle/>
          <a:p>
            <a:pPr/>
            <a:r>
              <a:t>The Cathedral and the Bazaar (1997)</a:t>
            </a:r>
          </a:p>
        </p:txBody>
      </p:sp>
      <p:sp>
        <p:nvSpPr>
          <p:cNvPr id="183" name="Slide Subtitle"/>
          <p:cNvSpPr txBox="1"/>
          <p:nvPr>
            <p:ph type="body" sz="quarter" idx="1"/>
          </p:nvPr>
        </p:nvSpPr>
        <p:spPr>
          <a:prstGeom prst="rect">
            <a:avLst/>
          </a:prstGeom>
        </p:spPr>
        <p:txBody>
          <a:bodyPr/>
          <a:lstStyle/>
          <a:p>
            <a:pPr/>
          </a:p>
        </p:txBody>
      </p:sp>
      <p:sp>
        <p:nvSpPr>
          <p:cNvPr id="184" name="Body Level One…"/>
          <p:cNvSpPr txBox="1"/>
          <p:nvPr>
            <p:ph type="body" idx="21"/>
          </p:nvPr>
        </p:nvSpPr>
        <p:spPr>
          <a:xfrm>
            <a:off x="1206500" y="4248503"/>
            <a:ext cx="11237093" cy="8256014"/>
          </a:xfrm>
          <a:prstGeom prst="rect">
            <a:avLst/>
          </a:prstGeom>
          <a:extLst>
            <a:ext uri="{C572A759-6A51-4108-AA02-DFA0A04FC94B}">
              <ma14:wrappingTextBoxFlag xmlns:ma14="http://schemas.microsoft.com/office/mac/drawingml/2011/main" val="1"/>
            </a:ext>
          </a:extLst>
        </p:spPr>
        <p:txBody>
          <a:bodyPr/>
          <a:lstStyle/>
          <a:p>
            <a:pPr marL="442762" indent="-442762" defTabSz="2243271">
              <a:spcBef>
                <a:spcPts val="4100"/>
              </a:spcBef>
              <a:buSzPct val="100000"/>
              <a:defRPr sz="4416"/>
            </a:pPr>
            <a:r>
              <a:t>Eric S Raymond’s 1997 essay compares software development methodologies as a “cathedral” or “bazaar”</a:t>
            </a:r>
          </a:p>
          <a:p>
            <a:pPr marL="442762" indent="-442762" defTabSz="2243271">
              <a:spcBef>
                <a:spcPts val="4100"/>
              </a:spcBef>
              <a:buSzPct val="100000"/>
              <a:defRPr sz="4416"/>
            </a:pPr>
            <a:r>
              <a:t>Much OSS today follows this “bazaar” model:</a:t>
            </a:r>
          </a:p>
          <a:p>
            <a:pPr lvl="1" marL="793282" indent="-442762" defTabSz="2243271">
              <a:lnSpc>
                <a:spcPct val="90000"/>
              </a:lnSpc>
              <a:spcBef>
                <a:spcPts val="4100"/>
              </a:spcBef>
              <a:buSzPct val="100000"/>
              <a:defRPr b="0" sz="4416"/>
            </a:pPr>
            <a:r>
              <a:t>Users treated as co-developers</a:t>
            </a:r>
          </a:p>
          <a:p>
            <a:pPr lvl="1" marL="793282" indent="-442762" defTabSz="2243271">
              <a:lnSpc>
                <a:spcPct val="90000"/>
              </a:lnSpc>
              <a:spcBef>
                <a:spcPts val="4100"/>
              </a:spcBef>
              <a:buSzPct val="100000"/>
              <a:defRPr b="0" sz="4416"/>
            </a:pPr>
            <a:r>
              <a:t>Release software early for feedback</a:t>
            </a:r>
          </a:p>
          <a:p>
            <a:pPr lvl="1" marL="793282" indent="-442762" defTabSz="2243271">
              <a:lnSpc>
                <a:spcPct val="90000"/>
              </a:lnSpc>
              <a:spcBef>
                <a:spcPts val="4100"/>
              </a:spcBef>
              <a:buSzPct val="100000"/>
              <a:defRPr b="0" sz="4416"/>
            </a:pPr>
            <a:r>
              <a:t>Modularize + reuse components</a:t>
            </a:r>
          </a:p>
          <a:p>
            <a:pPr lvl="1" marL="793282" indent="-442762" defTabSz="2243271">
              <a:lnSpc>
                <a:spcPct val="90000"/>
              </a:lnSpc>
              <a:spcBef>
                <a:spcPts val="4100"/>
              </a:spcBef>
              <a:buSzPct val="100000"/>
              <a:defRPr b="0" sz="4416"/>
            </a:pPr>
            <a:r>
              <a:t>Democratic organization</a:t>
            </a:r>
          </a:p>
        </p:txBody>
      </p:sp>
      <p:pic>
        <p:nvPicPr>
          <p:cNvPr id="185" name="Image" descr="Image"/>
          <p:cNvPicPr>
            <a:picLocks noChangeAspect="1"/>
          </p:cNvPicPr>
          <p:nvPr/>
        </p:nvPicPr>
        <p:blipFill>
          <a:blip r:embed="rId3">
            <a:extLst/>
          </a:blip>
          <a:stretch>
            <a:fillRect/>
          </a:stretch>
        </p:blipFill>
        <p:spPr>
          <a:xfrm>
            <a:off x="12748499" y="4161715"/>
            <a:ext cx="11237093" cy="842959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Netscape: “Collaborating with the Net”"/>
          <p:cNvSpPr txBox="1"/>
          <p:nvPr>
            <p:ph type="title"/>
          </p:nvPr>
        </p:nvSpPr>
        <p:spPr>
          <a:prstGeom prst="rect">
            <a:avLst/>
          </a:prstGeom>
        </p:spPr>
        <p:txBody>
          <a:bodyPr/>
          <a:lstStyle/>
          <a:p>
            <a:pPr/>
            <a:r>
              <a:t>Netscape: “Collaborating with the Net”</a:t>
            </a:r>
          </a:p>
        </p:txBody>
      </p:sp>
      <p:sp>
        <p:nvSpPr>
          <p:cNvPr id="190" name="Slide Subtitle"/>
          <p:cNvSpPr txBox="1"/>
          <p:nvPr>
            <p:ph type="body" sz="quarter" idx="1"/>
          </p:nvPr>
        </p:nvSpPr>
        <p:spPr>
          <a:prstGeom prst="rect">
            <a:avLst/>
          </a:prstGeom>
        </p:spPr>
        <p:txBody>
          <a:bodyPr/>
          <a:lstStyle/>
          <a:p>
            <a:pPr/>
          </a:p>
        </p:txBody>
      </p:sp>
      <p:sp>
        <p:nvSpPr>
          <p:cNvPr id="191" name="Body Level One…"/>
          <p:cNvSpPr txBox="1"/>
          <p:nvPr>
            <p:ph type="body" idx="21"/>
          </p:nvPr>
        </p:nvSpPr>
        <p:spPr>
          <a:xfrm>
            <a:off x="1206500" y="4248503"/>
            <a:ext cx="15439140" cy="8256014"/>
          </a:xfrm>
          <a:prstGeom prst="rect">
            <a:avLst/>
          </a:prstGeom>
          <a:extLst>
            <a:ext uri="{C572A759-6A51-4108-AA02-DFA0A04FC94B}">
              <ma14:wrappingTextBoxFlag xmlns:ma14="http://schemas.microsoft.com/office/mac/drawingml/2011/main" val="1"/>
            </a:ext>
          </a:extLst>
        </p:spPr>
        <p:txBody>
          <a:bodyPr/>
          <a:lstStyle/>
          <a:p>
            <a:pPr marL="597408" indent="-597408" defTabSz="2389571">
              <a:spcBef>
                <a:spcPts val="4400"/>
              </a:spcBef>
              <a:defRPr sz="4704"/>
            </a:pPr>
            <a:r>
              <a:t>Netscape was the dominant web browser in the early 90’s</a:t>
            </a:r>
          </a:p>
          <a:p>
            <a:pPr marL="597408" indent="-597408" defTabSz="2389571">
              <a:spcBef>
                <a:spcPts val="4400"/>
              </a:spcBef>
              <a:defRPr sz="4704"/>
            </a:pPr>
            <a:r>
              <a:t>Business model: free for home and education use, companies paid to use it</a:t>
            </a:r>
          </a:p>
          <a:p>
            <a:pPr marL="597408" indent="-597408" defTabSz="2389571">
              <a:spcBef>
                <a:spcPts val="4400"/>
              </a:spcBef>
              <a:defRPr sz="4704"/>
            </a:pPr>
            <a:r>
              <a:t>Microsoft entered browser market with Internet Explorer, bundled with Windows in 1995, soon overtakes Netscape in usage (it’s free, with Windows!)</a:t>
            </a:r>
          </a:p>
          <a:p>
            <a:pPr marL="597408" indent="-597408" defTabSz="2389571">
              <a:spcBef>
                <a:spcPts val="4400"/>
              </a:spcBef>
              <a:defRPr sz="4704"/>
            </a:pPr>
            <a:r>
              <a:t>January 1998: Netscape becomes first (?) company to make source code for proprietary product open (Mozilla)</a:t>
            </a:r>
          </a:p>
        </p:txBody>
      </p:sp>
      <p:pic>
        <p:nvPicPr>
          <p:cNvPr id="192" name="Image" descr="Image"/>
          <p:cNvPicPr>
            <a:picLocks noChangeAspect="1"/>
          </p:cNvPicPr>
          <p:nvPr/>
        </p:nvPicPr>
        <p:blipFill>
          <a:blip r:embed="rId3">
            <a:extLst/>
          </a:blip>
          <a:srcRect l="0" t="0" r="44285" b="0"/>
          <a:stretch>
            <a:fillRect/>
          </a:stretch>
        </p:blipFill>
        <p:spPr>
          <a:xfrm>
            <a:off x="18044840" y="3239572"/>
            <a:ext cx="5381878" cy="4913725"/>
          </a:xfrm>
          <a:prstGeom prst="rect">
            <a:avLst/>
          </a:prstGeom>
          <a:ln w="12700">
            <a:miter lim="400000"/>
          </a:ln>
        </p:spPr>
      </p:pic>
      <p:sp>
        <p:nvSpPr>
          <p:cNvPr id="193" name="Usage Share of Netscape Navigator"/>
          <p:cNvSpPr txBox="1"/>
          <p:nvPr/>
        </p:nvSpPr>
        <p:spPr>
          <a:xfrm>
            <a:off x="18432906" y="8262829"/>
            <a:ext cx="500237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Usage Share of Netscape Navigator</a:t>
            </a:r>
          </a:p>
        </p:txBody>
      </p:sp>
      <p:pic>
        <p:nvPicPr>
          <p:cNvPr id="194" name="Image" descr="Image"/>
          <p:cNvPicPr>
            <a:picLocks noChangeAspect="1"/>
          </p:cNvPicPr>
          <p:nvPr/>
        </p:nvPicPr>
        <p:blipFill>
          <a:blip r:embed="rId4">
            <a:extLst/>
          </a:blip>
          <a:stretch>
            <a:fillRect/>
          </a:stretch>
        </p:blipFill>
        <p:spPr>
          <a:xfrm>
            <a:off x="18016785" y="8833743"/>
            <a:ext cx="6257256" cy="500580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Open Source”"/>
          <p:cNvSpPr txBox="1"/>
          <p:nvPr>
            <p:ph type="title"/>
          </p:nvPr>
        </p:nvSpPr>
        <p:spPr>
          <a:prstGeom prst="rect">
            <a:avLst/>
          </a:prstGeom>
        </p:spPr>
        <p:txBody>
          <a:bodyPr/>
          <a:lstStyle/>
          <a:p>
            <a:pPr/>
            <a:r>
              <a:t>“Open Source”</a:t>
            </a:r>
          </a:p>
        </p:txBody>
      </p:sp>
      <p:sp>
        <p:nvSpPr>
          <p:cNvPr id="199" name="Slide Subtitle"/>
          <p:cNvSpPr txBox="1"/>
          <p:nvPr>
            <p:ph type="body" sz="quarter" idx="1"/>
          </p:nvPr>
        </p:nvSpPr>
        <p:spPr>
          <a:prstGeom prst="rect">
            <a:avLst/>
          </a:prstGeom>
        </p:spPr>
        <p:txBody>
          <a:bodyPr/>
          <a:lstStyle/>
          <a:p>
            <a:pPr/>
          </a:p>
        </p:txBody>
      </p:sp>
      <p:sp>
        <p:nvSpPr>
          <p:cNvPr id="200" name="Body Level One…"/>
          <p:cNvSpPr txBox="1"/>
          <p:nvPr>
            <p:ph type="body" idx="21"/>
          </p:nvPr>
        </p:nvSpPr>
        <p:spPr>
          <a:xfrm>
            <a:off x="1206500" y="4248503"/>
            <a:ext cx="18276176" cy="8256014"/>
          </a:xfrm>
          <a:prstGeom prst="rect">
            <a:avLst/>
          </a:prstGeom>
          <a:extLst>
            <a:ext uri="{C572A759-6A51-4108-AA02-DFA0A04FC94B}">
              <ma14:wrappingTextBoxFlag xmlns:ma14="http://schemas.microsoft.com/office/mac/drawingml/2011/main" val="1"/>
            </a:ext>
          </a:extLst>
        </p:spPr>
        <p:txBody>
          <a:bodyPr/>
          <a:lstStyle/>
          <a:p>
            <a:pPr/>
            <a:r>
              <a:t>Until Netscape/Mozilla, much of open source movement was concentrated in the free software foundation and its GPL</a:t>
            </a:r>
          </a:p>
          <a:p>
            <a:pPr/>
            <a:r>
              <a:t>“Open Source” coined in 1998 by the Open Source Initiative as a term to capture Netscape’s aim for an open development process, Eric Raymond’s “Bazaar”</a:t>
            </a:r>
          </a:p>
          <a:p>
            <a:pPr/>
            <a:r>
              <a:t>Publisher Tim O’Reilly organizes a “Freeware Summit” later in 1998, soon rebranded as “Open Source Summit”</a:t>
            </a:r>
          </a:p>
          <a:p>
            <a:pPr/>
            <a:r>
              <a:t>“Open Source is a development methodology; free software is a social movement” - Richard Stallman</a:t>
            </a:r>
          </a:p>
        </p:txBody>
      </p:sp>
      <p:pic>
        <p:nvPicPr>
          <p:cNvPr id="201" name="Image" descr="Image"/>
          <p:cNvPicPr>
            <a:picLocks noChangeAspect="1"/>
          </p:cNvPicPr>
          <p:nvPr/>
        </p:nvPicPr>
        <p:blipFill>
          <a:blip r:embed="rId3">
            <a:extLst/>
          </a:blip>
          <a:stretch>
            <a:fillRect/>
          </a:stretch>
        </p:blipFill>
        <p:spPr>
          <a:xfrm>
            <a:off x="19713578" y="6844517"/>
            <a:ext cx="4186873" cy="5161630"/>
          </a:xfrm>
          <a:prstGeom prst="rect">
            <a:avLst/>
          </a:prstGeom>
          <a:ln w="12700">
            <a:miter lim="400000"/>
          </a:ln>
        </p:spPr>
      </p:pic>
      <p:sp>
        <p:nvSpPr>
          <p:cNvPr id="202" name="Tim O’Reilly Photo via Christopher Michel/Flickr, CC BY 2.0"/>
          <p:cNvSpPr txBox="1"/>
          <p:nvPr/>
        </p:nvSpPr>
        <p:spPr>
          <a:xfrm>
            <a:off x="19713578" y="12008090"/>
            <a:ext cx="4186873" cy="1197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Tim O’Reilly</a:t>
            </a:r>
            <a:br/>
            <a:r>
              <a:t>Photo via Christopher Michel/Flickr, CC BY 2.0</a:t>
            </a:r>
          </a:p>
        </p:txBody>
      </p:sp>
      <p:pic>
        <p:nvPicPr>
          <p:cNvPr id="203" name="Image" descr="Image"/>
          <p:cNvPicPr>
            <a:picLocks noChangeAspect="1"/>
          </p:cNvPicPr>
          <p:nvPr/>
        </p:nvPicPr>
        <p:blipFill>
          <a:blip r:embed="rId4">
            <a:extLst/>
          </a:blip>
          <a:stretch>
            <a:fillRect/>
          </a:stretch>
        </p:blipFill>
        <p:spPr>
          <a:xfrm>
            <a:off x="19902014" y="1285487"/>
            <a:ext cx="3810001" cy="3810001"/>
          </a:xfrm>
          <a:prstGeom prst="rect">
            <a:avLst/>
          </a:prstGeom>
          <a:ln w="12700">
            <a:miter lim="400000"/>
          </a:ln>
        </p:spPr>
      </p:pic>
      <p:sp>
        <p:nvSpPr>
          <p:cNvPr id="204" name="Open source initiative logo"/>
          <p:cNvSpPr txBox="1"/>
          <p:nvPr/>
        </p:nvSpPr>
        <p:spPr>
          <a:xfrm>
            <a:off x="19937676" y="5289170"/>
            <a:ext cx="373867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Open source initiative logo</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Is Open Source a Good Business Model?"/>
          <p:cNvSpPr txBox="1"/>
          <p:nvPr>
            <p:ph type="title"/>
          </p:nvPr>
        </p:nvSpPr>
        <p:spPr>
          <a:prstGeom prst="rect">
            <a:avLst/>
          </a:prstGeom>
        </p:spPr>
        <p:txBody>
          <a:bodyPr/>
          <a:lstStyle/>
          <a:p>
            <a:pPr/>
            <a:r>
              <a:t>Is Open Source a Good Business Model?</a:t>
            </a:r>
          </a:p>
        </p:txBody>
      </p:sp>
      <p:sp>
        <p:nvSpPr>
          <p:cNvPr id="209" name="Slide Subtitle"/>
          <p:cNvSpPr txBox="1"/>
          <p:nvPr>
            <p:ph type="body" sz="quarter" idx="1"/>
          </p:nvPr>
        </p:nvSpPr>
        <p:spPr>
          <a:prstGeom prst="rect">
            <a:avLst/>
          </a:prstGeom>
        </p:spPr>
        <p:txBody>
          <a:bodyPr/>
          <a:lstStyle/>
          <a:p>
            <a:pPr/>
          </a:p>
        </p:txBody>
      </p:sp>
      <p:sp>
        <p:nvSpPr>
          <p:cNvPr id="210" name="Body Level One…"/>
          <p:cNvSpPr txBox="1"/>
          <p:nvPr>
            <p:ph type="body" idx="21"/>
          </p:nvPr>
        </p:nvSpPr>
        <p:spPr>
          <a:prstGeom prst="rect">
            <a:avLst/>
          </a:prstGeom>
        </p:spPr>
        <p:txBody>
          <a:bodyPr/>
          <a:lstStyle/>
          <a:p>
            <a:pPr/>
          </a:p>
        </p:txBody>
      </p:sp>
      <p:pic>
        <p:nvPicPr>
          <p:cNvPr id="211" name="Image" descr="Image"/>
          <p:cNvPicPr>
            <a:picLocks noChangeAspect="1"/>
          </p:cNvPicPr>
          <p:nvPr/>
        </p:nvPicPr>
        <p:blipFill>
          <a:blip r:embed="rId3">
            <a:extLst/>
          </a:blip>
          <a:stretch>
            <a:fillRect/>
          </a:stretch>
        </p:blipFill>
        <p:spPr>
          <a:xfrm>
            <a:off x="368919" y="2511285"/>
            <a:ext cx="8274596" cy="10689669"/>
          </a:xfrm>
          <a:prstGeom prst="rect">
            <a:avLst/>
          </a:prstGeom>
          <a:ln w="12700">
            <a:miter lim="400000"/>
          </a:ln>
        </p:spPr>
      </p:pic>
      <p:pic>
        <p:nvPicPr>
          <p:cNvPr id="212" name="Image" descr="Image"/>
          <p:cNvPicPr>
            <a:picLocks noChangeAspect="1"/>
          </p:cNvPicPr>
          <p:nvPr/>
        </p:nvPicPr>
        <p:blipFill>
          <a:blip r:embed="rId4">
            <a:extLst/>
          </a:blip>
          <a:stretch>
            <a:fillRect/>
          </a:stretch>
        </p:blipFill>
        <p:spPr>
          <a:xfrm>
            <a:off x="8362348" y="6797099"/>
            <a:ext cx="7659304" cy="5934236"/>
          </a:xfrm>
          <a:prstGeom prst="rect">
            <a:avLst/>
          </a:prstGeom>
          <a:ln w="12700">
            <a:miter lim="400000"/>
          </a:ln>
        </p:spPr>
      </p:pic>
      <p:pic>
        <p:nvPicPr>
          <p:cNvPr id="213" name="Image" descr="Image"/>
          <p:cNvPicPr>
            <a:picLocks noChangeAspect="1"/>
          </p:cNvPicPr>
          <p:nvPr/>
        </p:nvPicPr>
        <p:blipFill>
          <a:blip r:embed="rId5">
            <a:extLst/>
          </a:blip>
          <a:stretch>
            <a:fillRect/>
          </a:stretch>
        </p:blipFill>
        <p:spPr>
          <a:xfrm>
            <a:off x="16114286" y="3144110"/>
            <a:ext cx="8064501" cy="10464801"/>
          </a:xfrm>
          <a:prstGeom prst="rect">
            <a:avLst/>
          </a:prstGeom>
          <a:ln w="12700">
            <a:miter lim="400000"/>
          </a:ln>
        </p:spPr>
      </p:pic>
      <p:pic>
        <p:nvPicPr>
          <p:cNvPr id="214" name="Image" descr="Image"/>
          <p:cNvPicPr>
            <a:picLocks noChangeAspect="1"/>
          </p:cNvPicPr>
          <p:nvPr/>
        </p:nvPicPr>
        <p:blipFill>
          <a:blip r:embed="rId6">
            <a:extLst/>
          </a:blip>
          <a:stretch>
            <a:fillRect/>
          </a:stretch>
        </p:blipFill>
        <p:spPr>
          <a:xfrm>
            <a:off x="8744105" y="2672907"/>
            <a:ext cx="6895790" cy="323070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IBM TV Commercial: “Prodigy”"/>
          <p:cNvSpPr txBox="1"/>
          <p:nvPr>
            <p:ph type="title"/>
          </p:nvPr>
        </p:nvSpPr>
        <p:spPr>
          <a:prstGeom prst="rect">
            <a:avLst/>
          </a:prstGeom>
        </p:spPr>
        <p:txBody>
          <a:bodyPr/>
          <a:lstStyle/>
          <a:p>
            <a:pPr/>
            <a:r>
              <a:t>IBM TV Commercial: “Prodigy”</a:t>
            </a:r>
          </a:p>
        </p:txBody>
      </p:sp>
      <p:sp>
        <p:nvSpPr>
          <p:cNvPr id="219" name="Slide Subtitle"/>
          <p:cNvSpPr txBox="1"/>
          <p:nvPr>
            <p:ph type="body" sz="quarter" idx="1"/>
          </p:nvPr>
        </p:nvSpPr>
        <p:spPr>
          <a:prstGeom prst="rect">
            <a:avLst/>
          </a:prstGeom>
        </p:spPr>
        <p:txBody>
          <a:bodyPr/>
          <a:lstStyle/>
          <a:p>
            <a:pPr/>
          </a:p>
        </p:txBody>
      </p:sp>
      <p:sp>
        <p:nvSpPr>
          <p:cNvPr id="220" name="Body Level One…"/>
          <p:cNvSpPr txBox="1"/>
          <p:nvPr>
            <p:ph type="body" idx="21"/>
          </p:nvPr>
        </p:nvSpPr>
        <p:spPr>
          <a:prstGeom prst="rect">
            <a:avLst/>
          </a:prstGeom>
        </p:spPr>
        <p:txBody>
          <a:bodyPr/>
          <a:lstStyle/>
          <a:p>
            <a:pPr/>
          </a:p>
        </p:txBody>
      </p:sp>
      <p:sp>
        <p:nvSpPr>
          <p:cNvPr id="221" name="https://www.youtube.com/watch?v=x7ozaFbqg00"/>
          <p:cNvSpPr txBox="1"/>
          <p:nvPr/>
        </p:nvSpPr>
        <p:spPr>
          <a:xfrm>
            <a:off x="8314818" y="13119804"/>
            <a:ext cx="711007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solidFill>
                  <a:srgbClr val="0000FF"/>
                </a:solidFill>
                <a:uFill>
                  <a:solidFill>
                    <a:srgbClr val="0000FF"/>
                  </a:solidFill>
                </a:uFill>
                <a:hlinkClick r:id="rId3" invalidUrl="" action="" tgtFrame="" tooltip="" history="1" highlightClick="0" endSnd="0"/>
              </a:rPr>
              <a:t>https://www.youtube.com/watch?v=x7ozaFbqg00</a:t>
            </a:r>
            <a:r>
              <a:t>  </a:t>
            </a:r>
          </a:p>
        </p:txBody>
      </p:sp>
      <p:pic>
        <p:nvPicPr>
          <p:cNvPr id="222" name="The Linux Foundation Video Site:: IBM Linux Commercial: The" descr="The Linux Foundation Video Site:: IBM Linux Commercial: The"/>
          <p:cNvPicPr>
            <a:picLocks noChangeAspect="0"/>
          </p:cNvPicPr>
          <p:nvPr>
            <a:videoFile xmlns:mc="http://schemas.openxmlformats.org/markup-compatibility/2006" xmlns:aiw="http://developer.apple.com/namespaces/iwork" r:link="rId4" mc:Ignorable="aiw" aiw:title="The Linux Foundation Video Site:: IBM Linux Commercial: The " aiw:author="The Linux Foundation"/>
          </p:nvPr>
        </p:nvPicPr>
        <p:blipFill>
          <a:blip r:embed="rId5">
            <a:extLst/>
          </a:blip>
          <a:stretch>
            <a:fillRect/>
          </a:stretch>
        </p:blipFill>
        <p:spPr>
          <a:xfrm>
            <a:off x="4986707" y="2419195"/>
            <a:ext cx="14410586" cy="1080794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2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22"/>
                </p:tgtEl>
              </p:cMediaNode>
            </p:video>
            <p:seq concurrent="1" prevAc="none" nextAc="seek">
              <p:cTn id="8" evtFilter="cancelBubble" nodeType="interactiveSeq" restart="whenNotActive" fill="hold">
                <p:stCondLst>
                  <p:cond delay="0" evt="onClick">
                    <p:tgtEl>
                      <p:spTgt spid="22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22"/>
                                        </p:tgtEl>
                                      </p:cBhvr>
                                    </p:cmd>
                                  </p:childTnLst>
                                </p:cTn>
                              </p:par>
                            </p:childTnLst>
                          </p:cTn>
                        </p:par>
                      </p:childTnLst>
                    </p:cTn>
                  </p:par>
                </p:childTnLst>
              </p:cTn>
              <p:nextCondLst>
                <p:cond delay="0" evt="onClick">
                  <p:tgtEl>
                    <p:spTgt spid="2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Model: “Open Core,” closed plugins"/>
          <p:cNvSpPr txBox="1"/>
          <p:nvPr>
            <p:ph type="title"/>
          </p:nvPr>
        </p:nvSpPr>
        <p:spPr>
          <a:prstGeom prst="rect">
            <a:avLst/>
          </a:prstGeom>
        </p:spPr>
        <p:txBody>
          <a:bodyPr/>
          <a:lstStyle/>
          <a:p>
            <a:pPr/>
            <a:r>
              <a:t>Model: “Open Core,” closed plugins</a:t>
            </a:r>
          </a:p>
        </p:txBody>
      </p:sp>
      <p:sp>
        <p:nvSpPr>
          <p:cNvPr id="227" name="Slide Subtitle"/>
          <p:cNvSpPr txBox="1"/>
          <p:nvPr>
            <p:ph type="body" sz="quarter" idx="1"/>
          </p:nvPr>
        </p:nvSpPr>
        <p:spPr>
          <a:prstGeom prst="rect">
            <a:avLst/>
          </a:prstGeom>
        </p:spPr>
        <p:txBody>
          <a:bodyPr/>
          <a:lstStyle/>
          <a:p>
            <a:pPr/>
          </a:p>
        </p:txBody>
      </p:sp>
      <p:sp>
        <p:nvSpPr>
          <p:cNvPr id="228" name="Body Level One…"/>
          <p:cNvSpPr txBox="1"/>
          <p:nvPr>
            <p:ph type="body" idx="21"/>
          </p:nvPr>
        </p:nvSpPr>
        <p:spPr>
          <a:xfrm>
            <a:off x="1206500" y="4248503"/>
            <a:ext cx="16542279" cy="8256014"/>
          </a:xfrm>
          <a:prstGeom prst="rect">
            <a:avLst/>
          </a:prstGeom>
          <a:extLst>
            <a:ext uri="{C572A759-6A51-4108-AA02-DFA0A04FC94B}">
              <ma14:wrappingTextBoxFlag xmlns:ma14="http://schemas.microsoft.com/office/mac/drawingml/2011/main" val="1"/>
            </a:ext>
          </a:extLst>
        </p:spPr>
        <p:txBody>
          <a:bodyPr/>
          <a:lstStyle/>
          <a:p>
            <a:pPr marL="481263" indent="-481263">
              <a:buSzPct val="100000"/>
            </a:pPr>
            <a:r>
              <a:t>Model: core component of a product is an open source utility; premium plugins available for a fee</a:t>
            </a:r>
          </a:p>
          <a:p>
            <a:pPr marL="481263" indent="-481263">
              <a:buSzPct val="100000"/>
            </a:pPr>
            <a:r>
              <a:t>Example: Apache Kafka, a distributed message broker (glue in an event-based system)</a:t>
            </a:r>
          </a:p>
          <a:p>
            <a:pPr lvl="1" marL="862263" indent="-481263" defTabSz="2438337">
              <a:lnSpc>
                <a:spcPct val="90000"/>
              </a:lnSpc>
              <a:spcBef>
                <a:spcPts val="4500"/>
              </a:spcBef>
              <a:buSzPct val="100000"/>
              <a:defRPr b="0" sz="4800"/>
            </a:pPr>
            <a:r>
              <a:t>Product is open source, maintained by Apache foundation, supported by company “Confluent”</a:t>
            </a:r>
          </a:p>
          <a:p>
            <a:pPr lvl="1" marL="862263" indent="-481263" defTabSz="2438337">
              <a:lnSpc>
                <a:spcPct val="90000"/>
              </a:lnSpc>
              <a:spcBef>
                <a:spcPts val="4500"/>
              </a:spcBef>
              <a:buSzPct val="100000"/>
              <a:defRPr b="0" sz="4800"/>
            </a:pPr>
            <a:r>
              <a:t>Confluent provides plugins to connect Kafka to many different systems out-of-the-box</a:t>
            </a:r>
          </a:p>
        </p:txBody>
      </p:sp>
      <p:pic>
        <p:nvPicPr>
          <p:cNvPr id="229" name="Image" descr="Image"/>
          <p:cNvPicPr>
            <a:picLocks noChangeAspect="1"/>
          </p:cNvPicPr>
          <p:nvPr/>
        </p:nvPicPr>
        <p:blipFill>
          <a:blip r:embed="rId2">
            <a:extLst/>
          </a:blip>
          <a:stretch>
            <a:fillRect/>
          </a:stretch>
        </p:blipFill>
        <p:spPr>
          <a:xfrm>
            <a:off x="18217375" y="5138698"/>
            <a:ext cx="5791201" cy="4330701"/>
          </a:xfrm>
          <a:prstGeom prst="rect">
            <a:avLst/>
          </a:prstGeom>
          <a:ln w="12700">
            <a:miter lim="400000"/>
          </a:ln>
        </p:spPr>
      </p:pic>
      <p:sp>
        <p:nvSpPr>
          <p:cNvPr id="230" name="[Screenshot: “Apache Kafka vs Confluent”]"/>
          <p:cNvSpPr txBox="1"/>
          <p:nvPr/>
        </p:nvSpPr>
        <p:spPr>
          <a:xfrm>
            <a:off x="18139956" y="9576195"/>
            <a:ext cx="594603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u="sng">
                <a:solidFill>
                  <a:srgbClr val="0000FF"/>
                </a:solidFill>
                <a:uFill>
                  <a:solidFill>
                    <a:srgbClr val="0000FF"/>
                  </a:solidFill>
                </a:uFill>
                <a:hlinkClick r:id="rId3" invalidUrl="" action="" tgtFrame="" tooltip="" history="1" highlightClick="0" endSnd="0"/>
              </a:rPr>
              <a:t>Screenshot: “Apache Kafka vs Confluent”</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Model: Open Source as a Utility"/>
          <p:cNvSpPr txBox="1"/>
          <p:nvPr>
            <p:ph type="title"/>
          </p:nvPr>
        </p:nvSpPr>
        <p:spPr>
          <a:prstGeom prst="rect">
            <a:avLst/>
          </a:prstGeom>
        </p:spPr>
        <p:txBody>
          <a:bodyPr/>
          <a:lstStyle/>
          <a:p>
            <a:pPr/>
            <a:r>
              <a:t>Model: Open Source as a Utility</a:t>
            </a:r>
          </a:p>
        </p:txBody>
      </p:sp>
      <p:sp>
        <p:nvSpPr>
          <p:cNvPr id="233" name="Slide Subtitle"/>
          <p:cNvSpPr txBox="1"/>
          <p:nvPr>
            <p:ph type="body" sz="quarter" idx="1"/>
          </p:nvPr>
        </p:nvSpPr>
        <p:spPr>
          <a:prstGeom prst="rect">
            <a:avLst/>
          </a:prstGeom>
        </p:spPr>
        <p:txBody>
          <a:bodyPr/>
          <a:lstStyle/>
          <a:p>
            <a:pPr/>
          </a:p>
        </p:txBody>
      </p:sp>
      <p:sp>
        <p:nvSpPr>
          <p:cNvPr id="234" name="Body Level One…"/>
          <p:cNvSpPr txBox="1"/>
          <p:nvPr>
            <p:ph type="body" idx="21"/>
          </p:nvPr>
        </p:nvSpPr>
        <p:spPr>
          <a:xfrm>
            <a:off x="1206500" y="4248503"/>
            <a:ext cx="17549205" cy="8256014"/>
          </a:xfrm>
          <a:prstGeom prst="rect">
            <a:avLst/>
          </a:prstGeom>
          <a:extLst>
            <a:ext uri="{C572A759-6A51-4108-AA02-DFA0A04FC94B}">
              <ma14:wrappingTextBoxFlag xmlns:ma14="http://schemas.microsoft.com/office/mac/drawingml/2011/main" val="1"/>
            </a:ext>
          </a:extLst>
        </p:spPr>
        <p:txBody>
          <a:bodyPr/>
          <a:lstStyle/>
          <a:p>
            <a:pPr marL="476450" indent="-476450" defTabSz="2413954">
              <a:spcBef>
                <a:spcPts val="4400"/>
              </a:spcBef>
              <a:buSzPct val="100000"/>
              <a:defRPr sz="4752"/>
            </a:pPr>
            <a:r>
              <a:t>The largest, most successful open source projects implement </a:t>
            </a:r>
            <a:r>
              <a:rPr i="1"/>
              <a:t>utility</a:t>
            </a:r>
            <a:r>
              <a:t> infrastructure:</a:t>
            </a:r>
          </a:p>
          <a:p>
            <a:pPr lvl="1" marL="853640" indent="-476450" defTabSz="2413954">
              <a:lnSpc>
                <a:spcPct val="90000"/>
              </a:lnSpc>
              <a:spcBef>
                <a:spcPts val="4400"/>
              </a:spcBef>
              <a:buSzPct val="100000"/>
              <a:defRPr b="0" sz="4752"/>
            </a:pPr>
            <a:r>
              <a:t>Operating systems, web servers, logging libraries, programming languages</a:t>
            </a:r>
          </a:p>
          <a:p>
            <a:pPr marL="476450" indent="-476450" defTabSz="2413954">
              <a:spcBef>
                <a:spcPts val="4400"/>
              </a:spcBef>
              <a:buSzPct val="100000"/>
              <a:defRPr sz="4752"/>
            </a:pPr>
            <a:r>
              <a:t>Business model: build and sell products and services using those utilities, contribute improvements back to the ecosystem</a:t>
            </a:r>
          </a:p>
          <a:p>
            <a:pPr marL="476450" indent="-476450" defTabSz="2413954">
              <a:spcBef>
                <a:spcPts val="4400"/>
              </a:spcBef>
              <a:buSzPct val="100000"/>
              <a:defRPr sz="4752"/>
            </a:pPr>
            <a:r>
              <a:t>Many companies provide specialized “distributions” of these open source infrastructure and specialized tools to improve them; support the upstream project</a:t>
            </a:r>
          </a:p>
        </p:txBody>
      </p:sp>
      <p:pic>
        <p:nvPicPr>
          <p:cNvPr id="235" name="Image" descr="Image"/>
          <p:cNvPicPr>
            <a:picLocks noChangeAspect="1"/>
          </p:cNvPicPr>
          <p:nvPr/>
        </p:nvPicPr>
        <p:blipFill>
          <a:blip r:embed="rId3">
            <a:extLst/>
          </a:blip>
          <a:stretch>
            <a:fillRect/>
          </a:stretch>
        </p:blipFill>
        <p:spPr>
          <a:xfrm>
            <a:off x="19022716" y="5162794"/>
            <a:ext cx="4964797" cy="1173969"/>
          </a:xfrm>
          <a:prstGeom prst="rect">
            <a:avLst/>
          </a:prstGeom>
          <a:ln w="12700">
            <a:miter lim="400000"/>
          </a:ln>
        </p:spPr>
      </p:pic>
      <p:pic>
        <p:nvPicPr>
          <p:cNvPr id="236" name="Image" descr="Image"/>
          <p:cNvPicPr>
            <a:picLocks noChangeAspect="1"/>
          </p:cNvPicPr>
          <p:nvPr/>
        </p:nvPicPr>
        <p:blipFill>
          <a:blip r:embed="rId4">
            <a:extLst/>
          </a:blip>
          <a:stretch>
            <a:fillRect/>
          </a:stretch>
        </p:blipFill>
        <p:spPr>
          <a:xfrm>
            <a:off x="19527024" y="6436731"/>
            <a:ext cx="3508667" cy="350866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he Open Source Browser Wars"/>
          <p:cNvSpPr txBox="1"/>
          <p:nvPr>
            <p:ph type="title"/>
          </p:nvPr>
        </p:nvSpPr>
        <p:spPr>
          <a:prstGeom prst="rect">
            <a:avLst/>
          </a:prstGeom>
        </p:spPr>
        <p:txBody>
          <a:bodyPr/>
          <a:lstStyle/>
          <a:p>
            <a:pPr/>
            <a:r>
              <a:t>The Open Source Browser Wars</a:t>
            </a:r>
          </a:p>
        </p:txBody>
      </p:sp>
      <p:sp>
        <p:nvSpPr>
          <p:cNvPr id="241" name="Slide Subtitle"/>
          <p:cNvSpPr txBox="1"/>
          <p:nvPr>
            <p:ph type="body" sz="quarter" idx="1"/>
          </p:nvPr>
        </p:nvSpPr>
        <p:spPr>
          <a:prstGeom prst="rect">
            <a:avLst/>
          </a:prstGeom>
        </p:spPr>
        <p:txBody>
          <a:bodyPr/>
          <a:lstStyle/>
          <a:p>
            <a:pPr/>
          </a:p>
        </p:txBody>
      </p:sp>
      <p:sp>
        <p:nvSpPr>
          <p:cNvPr id="242" name="Body Level One…"/>
          <p:cNvSpPr txBox="1"/>
          <p:nvPr>
            <p:ph type="body" idx="21"/>
          </p:nvPr>
        </p:nvSpPr>
        <p:spPr>
          <a:xfrm>
            <a:off x="1206500" y="4248503"/>
            <a:ext cx="14670074" cy="8256014"/>
          </a:xfrm>
          <a:prstGeom prst="rect">
            <a:avLst/>
          </a:prstGeom>
          <a:extLst>
            <a:ext uri="{C572A759-6A51-4108-AA02-DFA0A04FC94B}">
              <ma14:wrappingTextBoxFlag xmlns:ma14="http://schemas.microsoft.com/office/mac/drawingml/2011/main" val="1"/>
            </a:ext>
          </a:extLst>
        </p:spPr>
        <p:txBody>
          <a:bodyPr/>
          <a:lstStyle/>
          <a:p>
            <a:pPr/>
            <a:r>
              <a:t>Firefox (based on Mozilla, based on Netscape) is no longer dominant: Chrome and Safari are</a:t>
            </a:r>
          </a:p>
          <a:p>
            <a:pPr/>
            <a:r>
              <a:t>Chrome’s core: Chromium (open source)</a:t>
            </a:r>
          </a:p>
          <a:p>
            <a:pPr/>
            <a:r>
              <a:t>Safari’s core: Webkit (open source)</a:t>
            </a:r>
          </a:p>
          <a:p>
            <a:pPr/>
            <a:r>
              <a:t>Microsoft’s IE successor, Edge? Based on Chromium</a:t>
            </a:r>
          </a:p>
          <a:p>
            <a:pPr/>
            <a:r>
              <a:t>How do browsers differentiate themselves, and why is there still more than one?</a:t>
            </a:r>
          </a:p>
        </p:txBody>
      </p:sp>
      <p:pic>
        <p:nvPicPr>
          <p:cNvPr id="243" name="Image" descr="Image"/>
          <p:cNvPicPr>
            <a:picLocks noChangeAspect="1"/>
          </p:cNvPicPr>
          <p:nvPr/>
        </p:nvPicPr>
        <p:blipFill>
          <a:blip r:embed="rId2">
            <a:extLst/>
          </a:blip>
          <a:stretch>
            <a:fillRect/>
          </a:stretch>
        </p:blipFill>
        <p:spPr>
          <a:xfrm>
            <a:off x="16069027" y="5033260"/>
            <a:ext cx="7941717" cy="6353375"/>
          </a:xfrm>
          <a:prstGeom prst="rect">
            <a:avLst/>
          </a:prstGeom>
          <a:ln w="12700">
            <a:miter lim="400000"/>
          </a:ln>
        </p:spPr>
      </p:pic>
      <p:sp>
        <p:nvSpPr>
          <p:cNvPr id="244" name="[By Datavizzer, CC BY-SA 4.0]"/>
          <p:cNvSpPr txBox="1"/>
          <p:nvPr/>
        </p:nvSpPr>
        <p:spPr>
          <a:xfrm>
            <a:off x="17942556" y="11385170"/>
            <a:ext cx="41946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[By </a:t>
            </a:r>
            <a:r>
              <a:rPr u="sng">
                <a:solidFill>
                  <a:srgbClr val="0000FF"/>
                </a:solidFill>
                <a:uFill>
                  <a:solidFill>
                    <a:srgbClr val="0000FF"/>
                  </a:solidFill>
                </a:uFill>
                <a:hlinkClick r:id="rId3" invalidUrl="" action="" tgtFrame="" tooltip="" history="1" highlightClick="0" endSnd="0"/>
              </a:rPr>
              <a:t>Datavizzer</a:t>
            </a:r>
            <a:r>
              <a:t>, CC BY-SA 4.0]</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Where do laws come to play in open source?"/>
          <p:cNvSpPr txBox="1"/>
          <p:nvPr>
            <p:ph type="title"/>
          </p:nvPr>
        </p:nvSpPr>
        <p:spPr>
          <a:prstGeom prst="rect">
            <a:avLst/>
          </a:prstGeom>
        </p:spPr>
        <p:txBody>
          <a:bodyPr/>
          <a:lstStyle>
            <a:lvl1pPr defTabSz="2389571">
              <a:defRPr spc="-166" sz="8330"/>
            </a:lvl1pPr>
          </a:lstStyle>
          <a:p>
            <a:pPr/>
            <a:r>
              <a:t>Where do laws come to play in open source?</a:t>
            </a:r>
          </a:p>
        </p:txBody>
      </p:sp>
      <p:sp>
        <p:nvSpPr>
          <p:cNvPr id="247" name="Slide Subtitle"/>
          <p:cNvSpPr txBox="1"/>
          <p:nvPr>
            <p:ph type="body" sz="quarter" idx="1"/>
          </p:nvPr>
        </p:nvSpPr>
        <p:spPr>
          <a:prstGeom prst="rect">
            <a:avLst/>
          </a:prstGeom>
        </p:spPr>
        <p:txBody>
          <a:bodyPr/>
          <a:lstStyle/>
          <a:p>
            <a:pPr/>
          </a:p>
        </p:txBody>
      </p:sp>
      <p:sp>
        <p:nvSpPr>
          <p:cNvPr id="248"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442762" indent="-442762" defTabSz="2243271">
              <a:spcBef>
                <a:spcPts val="4100"/>
              </a:spcBef>
              <a:buSzPct val="100000"/>
              <a:defRPr sz="4416"/>
            </a:pPr>
            <a:r>
              <a:t>Copyright provides creators with protection for creative, intellectual and artistic works - including software</a:t>
            </a:r>
          </a:p>
          <a:p>
            <a:pPr lvl="1" marL="793282" indent="-442762" defTabSz="2243271">
              <a:lnSpc>
                <a:spcPct val="90000"/>
              </a:lnSpc>
              <a:spcBef>
                <a:spcPts val="4100"/>
              </a:spcBef>
              <a:buSzPct val="100000"/>
              <a:defRPr b="0" sz="4416"/>
            </a:pPr>
            <a:r>
              <a:t>Alternative: public domain (nobody may claim exclusive property rights)</a:t>
            </a:r>
          </a:p>
          <a:p>
            <a:pPr marL="442762" indent="-442762" defTabSz="2243271">
              <a:spcBef>
                <a:spcPts val="4100"/>
              </a:spcBef>
              <a:buSzPct val="100000"/>
              <a:defRPr sz="4416"/>
            </a:pPr>
            <a:r>
              <a:t>Trademark protects the name and logo of a product</a:t>
            </a:r>
          </a:p>
          <a:p>
            <a:pPr marL="442762" indent="-442762" defTabSz="2243271">
              <a:spcBef>
                <a:spcPts val="4100"/>
              </a:spcBef>
              <a:buSzPct val="100000"/>
              <a:defRPr sz="4416"/>
            </a:pPr>
            <a:r>
              <a:t>Open source software is generally copyrighted, with copyright retained by contributors or assigned to a foundation/corporation that maintains the product</a:t>
            </a:r>
          </a:p>
          <a:p>
            <a:pPr marL="442762" indent="-442762" defTabSz="2243271">
              <a:spcBef>
                <a:spcPts val="4100"/>
              </a:spcBef>
              <a:buSzPct val="101000"/>
              <a:defRPr sz="4416"/>
            </a:pPr>
            <a:r>
              <a:t>Copyright holder can grant a license for use, placing restrictions on how it can be used (perhaps for a fee)</a:t>
            </a:r>
          </a:p>
          <a:p>
            <a:pPr marL="442762" indent="-442762" defTabSz="2243271">
              <a:spcBef>
                <a:spcPts val="4100"/>
              </a:spcBef>
              <a:buSzPct val="100000"/>
              <a:defRPr sz="4416"/>
            </a:pPr>
            <a:r>
              <a:t>Common open source licenses: MIT, BSD, Apache, GPL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Licensing: Copyleft vs permissive"/>
          <p:cNvSpPr txBox="1"/>
          <p:nvPr>
            <p:ph type="title"/>
          </p:nvPr>
        </p:nvSpPr>
        <p:spPr>
          <a:prstGeom prst="rect">
            <a:avLst/>
          </a:prstGeom>
        </p:spPr>
        <p:txBody>
          <a:bodyPr/>
          <a:lstStyle/>
          <a:p>
            <a:pPr/>
            <a:r>
              <a:t>Licensing: Copyleft vs permissive</a:t>
            </a:r>
          </a:p>
        </p:txBody>
      </p:sp>
      <p:sp>
        <p:nvSpPr>
          <p:cNvPr id="253" name="Slide Subtitle"/>
          <p:cNvSpPr txBox="1"/>
          <p:nvPr>
            <p:ph type="body" sz="quarter" idx="1"/>
          </p:nvPr>
        </p:nvSpPr>
        <p:spPr>
          <a:prstGeom prst="rect">
            <a:avLst/>
          </a:prstGeom>
        </p:spPr>
        <p:txBody>
          <a:bodyPr/>
          <a:lstStyle/>
          <a:p>
            <a:pPr/>
          </a:p>
        </p:txBody>
      </p:sp>
      <p:sp>
        <p:nvSpPr>
          <p:cNvPr id="254"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Can I combine some open source software with my product, releasing my product under a different license (perhaps not even open source)?</a:t>
            </a:r>
          </a:p>
          <a:p>
            <a:pPr lvl="1" marL="862263" indent="-481263" defTabSz="2438337">
              <a:lnSpc>
                <a:spcPct val="90000"/>
              </a:lnSpc>
              <a:spcBef>
                <a:spcPts val="4500"/>
              </a:spcBef>
              <a:buSzPct val="100000"/>
              <a:defRPr b="0" sz="4800"/>
            </a:pPr>
            <a:r>
              <a:t>Permissive licenses encourage adoption by </a:t>
            </a:r>
            <a:r>
              <a:rPr i="1"/>
              <a:t>permitting</a:t>
            </a:r>
            <a:r>
              <a:t> this practice</a:t>
            </a:r>
          </a:p>
          <a:p>
            <a:pPr lvl="1" marL="862263" indent="-481263" defTabSz="2438337">
              <a:lnSpc>
                <a:spcPct val="90000"/>
              </a:lnSpc>
              <a:spcBef>
                <a:spcPts val="4500"/>
              </a:spcBef>
              <a:buSzPct val="100000"/>
              <a:defRPr b="0" sz="4800"/>
            </a:pPr>
            <a:r>
              <a:t>Copyleft “protects the commons” by </a:t>
            </a:r>
            <a:r>
              <a:rPr i="1"/>
              <a:t>forcing</a:t>
            </a:r>
            <a:r>
              <a:t> all linked code to be released under same license (e.g. GPL)</a:t>
            </a:r>
          </a:p>
          <a:p>
            <a:pPr/>
            <a:r>
              <a:t>Philosophy: do we force participation, or try to grow/incentivize it in other ways?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earning Objectives for this Lesson"/>
          <p:cNvSpPr txBox="1"/>
          <p:nvPr>
            <p:ph type="title"/>
          </p:nvPr>
        </p:nvSpPr>
        <p:spPr>
          <a:prstGeom prst="rect">
            <a:avLst/>
          </a:prstGeom>
        </p:spPr>
        <p:txBody>
          <a:bodyPr/>
          <a:lstStyle>
            <a:lvl1pPr>
              <a:defRPr spc="-200"/>
            </a:lvl1pPr>
          </a:lstStyle>
          <a:p>
            <a:pPr/>
            <a:r>
              <a:t>Learning Objectives for this Lesson</a:t>
            </a:r>
          </a:p>
        </p:txBody>
      </p:sp>
      <p:sp>
        <p:nvSpPr>
          <p:cNvPr id="128" name="By the end of this lesson, you should be able to…"/>
          <p:cNvSpPr txBox="1"/>
          <p:nvPr>
            <p:ph type="body" sz="quarter" idx="1"/>
          </p:nvPr>
        </p:nvSpPr>
        <p:spPr>
          <a:xfrm>
            <a:off x="1206500" y="2372961"/>
            <a:ext cx="21971000" cy="934780"/>
          </a:xfrm>
          <a:prstGeom prst="rect">
            <a:avLst/>
          </a:prstGeom>
        </p:spPr>
        <p:txBody>
          <a:bodyPr/>
          <a:lstStyle/>
          <a:p>
            <a:pPr/>
            <a:r>
              <a:t>By the end of this lesson, you should be able to…</a:t>
            </a:r>
          </a:p>
        </p:txBody>
      </p:sp>
      <p:sp>
        <p:nvSpPr>
          <p:cNvPr id="129" name="Describe how continuous integration helps to catch errors sooner in the software lifecycle…"/>
          <p:cNvSpPr txBox="1"/>
          <p:nvPr>
            <p:ph type="body" idx="21"/>
          </p:nvPr>
        </p:nvSpPr>
        <p:spPr>
          <a:xfrm>
            <a:off x="1206500" y="4243609"/>
            <a:ext cx="21971000" cy="8256013"/>
          </a:xfrm>
          <a:prstGeom prst="rect">
            <a:avLst/>
          </a:prstGeom>
          <a:extLst>
            <a:ext uri="{C572A759-6A51-4108-AA02-DFA0A04FC94B}">
              <ma14:wrappingTextBoxFlag xmlns:ma14="http://schemas.microsoft.com/office/mac/drawingml/2011/main" val="1"/>
            </a:ext>
          </a:extLst>
        </p:spPr>
        <p:txBody>
          <a:bodyPr/>
          <a:lstStyle/>
          <a:p>
            <a:pPr marL="698500" indent="-698500">
              <a:buSzPct val="123000"/>
              <a:buChar char="•"/>
            </a:pPr>
            <a:r>
              <a:t>Understand the terminology “free software” and explain open source culture and principles.</a:t>
            </a:r>
          </a:p>
          <a:p>
            <a:pPr marL="698500" indent="-698500">
              <a:buSzPct val="123000"/>
              <a:buChar char="•"/>
            </a:pPr>
            <a:r>
              <a:t>Express an educated opinion on the philosophical/political debate between open source and proprietary principles.</a:t>
            </a:r>
          </a:p>
          <a:p>
            <a:pPr marL="698500" indent="-698500">
              <a:buSzPct val="123000"/>
              <a:buChar char="•"/>
            </a:pPr>
            <a:r>
              <a:t>Reason about the tradeoffs of different open source licenses and business model</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Model: Dual Licensing"/>
          <p:cNvSpPr txBox="1"/>
          <p:nvPr>
            <p:ph type="title"/>
          </p:nvPr>
        </p:nvSpPr>
        <p:spPr>
          <a:prstGeom prst="rect">
            <a:avLst/>
          </a:prstGeom>
        </p:spPr>
        <p:txBody>
          <a:bodyPr/>
          <a:lstStyle/>
          <a:p>
            <a:pPr/>
            <a:r>
              <a:t>Model: Dual Licensing</a:t>
            </a:r>
          </a:p>
        </p:txBody>
      </p:sp>
      <p:sp>
        <p:nvSpPr>
          <p:cNvPr id="259" name="Slide Subtitle"/>
          <p:cNvSpPr txBox="1"/>
          <p:nvPr>
            <p:ph type="body" sz="quarter" idx="1"/>
          </p:nvPr>
        </p:nvSpPr>
        <p:spPr>
          <a:prstGeom prst="rect">
            <a:avLst/>
          </a:prstGeom>
        </p:spPr>
        <p:txBody>
          <a:bodyPr/>
          <a:lstStyle/>
          <a:p>
            <a:pPr/>
          </a:p>
        </p:txBody>
      </p:sp>
      <p:sp>
        <p:nvSpPr>
          <p:cNvPr id="260" name="Body Level One…"/>
          <p:cNvSpPr txBox="1"/>
          <p:nvPr>
            <p:ph type="body" idx="21"/>
          </p:nvPr>
        </p:nvSpPr>
        <p:spPr>
          <a:xfrm>
            <a:off x="1206500" y="4248503"/>
            <a:ext cx="15586417" cy="8256014"/>
          </a:xfrm>
          <a:prstGeom prst="rect">
            <a:avLst/>
          </a:prstGeom>
          <a:extLst>
            <a:ext uri="{C572A759-6A51-4108-AA02-DFA0A04FC94B}">
              <ma14:wrappingTextBoxFlag xmlns:ma14="http://schemas.microsoft.com/office/mac/drawingml/2011/main" val="1"/>
            </a:ext>
          </a:extLst>
        </p:spPr>
        <p:txBody>
          <a:bodyPr/>
          <a:lstStyle/>
          <a:p>
            <a:pPr marL="560831" indent="-560831" defTabSz="2243271">
              <a:spcBef>
                <a:spcPts val="4100"/>
              </a:spcBef>
              <a:defRPr sz="4416"/>
            </a:pPr>
            <a:r>
              <a:t>Offer a free copyleft (e.g. GPL) license to encourage broad adoption, prevent competitors from improving it without sharing those improvements.</a:t>
            </a:r>
          </a:p>
          <a:p>
            <a:pPr marL="560831" indent="-560831" defTabSz="2243271">
              <a:spcBef>
                <a:spcPts val="4100"/>
              </a:spcBef>
              <a:defRPr sz="4416"/>
            </a:pPr>
            <a:r>
              <a:t>Offer custom, more permissive licenses to third parties who are willing to pay for that (e.g. enterprise)</a:t>
            </a:r>
          </a:p>
          <a:p>
            <a:pPr marL="560831" indent="-560831" defTabSz="2243271">
              <a:spcBef>
                <a:spcPts val="4100"/>
              </a:spcBef>
              <a:defRPr sz="4416"/>
            </a:pPr>
            <a:r>
              <a:t>Only possible when there is a single copyright owner, who can unilaterally change license</a:t>
            </a:r>
          </a:p>
          <a:p>
            <a:pPr marL="560831" indent="-560831" defTabSz="2243271">
              <a:spcBef>
                <a:spcPts val="4100"/>
              </a:spcBef>
              <a:defRPr sz="4416"/>
            </a:pPr>
            <a:r>
              <a:t>Risk of losing control of the copyleft portion: nothing to stop the community from forking it</a:t>
            </a:r>
          </a:p>
          <a:p>
            <a:pPr marL="560831" indent="-560831" defTabSz="2243271">
              <a:spcBef>
                <a:spcPts val="4100"/>
              </a:spcBef>
              <a:defRPr sz="4416"/>
            </a:pPr>
            <a:r>
              <a:t>Examples: MySQL, Qt</a:t>
            </a:r>
          </a:p>
        </p:txBody>
      </p:sp>
      <p:pic>
        <p:nvPicPr>
          <p:cNvPr id="261" name="Image" descr="Image"/>
          <p:cNvPicPr>
            <a:picLocks noChangeAspect="1"/>
          </p:cNvPicPr>
          <p:nvPr/>
        </p:nvPicPr>
        <p:blipFill>
          <a:blip r:embed="rId3">
            <a:extLst/>
          </a:blip>
          <a:stretch>
            <a:fillRect/>
          </a:stretch>
        </p:blipFill>
        <p:spPr>
          <a:xfrm>
            <a:off x="17286868" y="5102396"/>
            <a:ext cx="6783917" cy="3511208"/>
          </a:xfrm>
          <a:prstGeom prst="rect">
            <a:avLst/>
          </a:prstGeom>
          <a:ln w="12700">
            <a:miter lim="400000"/>
          </a:ln>
        </p:spPr>
      </p:pic>
      <p:pic>
        <p:nvPicPr>
          <p:cNvPr id="262" name="Image" descr="Image"/>
          <p:cNvPicPr>
            <a:picLocks noChangeAspect="1"/>
          </p:cNvPicPr>
          <p:nvPr/>
        </p:nvPicPr>
        <p:blipFill>
          <a:blip r:embed="rId4">
            <a:extLst/>
          </a:blip>
          <a:stretch>
            <a:fillRect/>
          </a:stretch>
        </p:blipFill>
        <p:spPr>
          <a:xfrm>
            <a:off x="18773826" y="9574560"/>
            <a:ext cx="3810001" cy="27940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Model: Hosted Open Source Products As A Service"/>
          <p:cNvSpPr txBox="1"/>
          <p:nvPr>
            <p:ph type="title"/>
          </p:nvPr>
        </p:nvSpPr>
        <p:spPr>
          <a:prstGeom prst="rect">
            <a:avLst/>
          </a:prstGeom>
        </p:spPr>
        <p:txBody>
          <a:bodyPr/>
          <a:lstStyle>
            <a:lvl1pPr defTabSz="2096970">
              <a:defRPr spc="-146" sz="7310"/>
            </a:lvl1pPr>
          </a:lstStyle>
          <a:p>
            <a:pPr/>
            <a:r>
              <a:t>Model: Hosted Open Source Products As A Service</a:t>
            </a:r>
          </a:p>
        </p:txBody>
      </p:sp>
      <p:sp>
        <p:nvSpPr>
          <p:cNvPr id="267" name="Slide Subtitle"/>
          <p:cNvSpPr txBox="1"/>
          <p:nvPr>
            <p:ph type="body" sz="quarter" idx="1"/>
          </p:nvPr>
        </p:nvSpPr>
        <p:spPr>
          <a:prstGeom prst="rect">
            <a:avLst/>
          </a:prstGeom>
        </p:spPr>
        <p:txBody>
          <a:bodyPr/>
          <a:lstStyle/>
          <a:p>
            <a:pPr/>
          </a:p>
        </p:txBody>
      </p:sp>
      <p:sp>
        <p:nvSpPr>
          <p:cNvPr id="268" name="Body Level One…"/>
          <p:cNvSpPr txBox="1"/>
          <p:nvPr>
            <p:ph type="body" idx="21"/>
          </p:nvPr>
        </p:nvSpPr>
        <p:spPr>
          <a:xfrm>
            <a:off x="1206500" y="4298064"/>
            <a:ext cx="18695173" cy="8256014"/>
          </a:xfrm>
          <a:prstGeom prst="rect">
            <a:avLst/>
          </a:prstGeom>
          <a:extLst>
            <a:ext uri="{C572A759-6A51-4108-AA02-DFA0A04FC94B}">
              <ma14:wrappingTextBoxFlag xmlns:ma14="http://schemas.microsoft.com/office/mac/drawingml/2011/main" val="1"/>
            </a:ext>
          </a:extLst>
        </p:spPr>
        <p:txBody>
          <a:bodyPr/>
          <a:lstStyle/>
          <a:p>
            <a:pPr marL="394635" indent="-394635" defTabSz="1999437">
              <a:spcBef>
                <a:spcPts val="3600"/>
              </a:spcBef>
              <a:buSzPct val="100000"/>
              <a:defRPr sz="3936"/>
            </a:pPr>
            <a:r>
              <a:t>Model: Creators of open source software provide a cloud hosted, “fully managed” installation of the software, as a service</a:t>
            </a:r>
          </a:p>
          <a:p>
            <a:pPr marL="394635" indent="-394635" defTabSz="1999437">
              <a:spcBef>
                <a:spcPts val="3600"/>
              </a:spcBef>
              <a:buSzPct val="100000"/>
              <a:defRPr sz="3936"/>
            </a:pPr>
            <a:r>
              <a:t>Risk: What is your competitive advantage over cloud utility providers e.g. Amazon?</a:t>
            </a:r>
          </a:p>
          <a:p>
            <a:pPr lvl="1" marL="707055" indent="-394635" defTabSz="1999437">
              <a:lnSpc>
                <a:spcPct val="90000"/>
              </a:lnSpc>
              <a:spcBef>
                <a:spcPts val="3600"/>
              </a:spcBef>
              <a:buSzPct val="100000"/>
              <a:defRPr b="0" sz="3936"/>
            </a:pPr>
            <a:r>
              <a:t>Amazon could even make improvements to your GPL code and </a:t>
            </a:r>
            <a:r>
              <a:rPr i="1"/>
              <a:t>not</a:t>
            </a:r>
            <a:r>
              <a:t> have to share them because it is not distributing the program (it operates it as a service)</a:t>
            </a:r>
          </a:p>
          <a:p>
            <a:pPr marL="394635" indent="-394635" defTabSz="1999437">
              <a:spcBef>
                <a:spcPts val="3600"/>
              </a:spcBef>
              <a:buSzPct val="100000"/>
              <a:defRPr sz="3936"/>
            </a:pPr>
            <a:r>
              <a:t>Example: MongoDB Atlas (document-oriented database)</a:t>
            </a:r>
          </a:p>
          <a:p>
            <a:pPr lvl="1" marL="707055" indent="-394635" defTabSz="1999437">
              <a:lnSpc>
                <a:spcPct val="90000"/>
              </a:lnSpc>
              <a:spcBef>
                <a:spcPts val="3600"/>
              </a:spcBef>
              <a:buSzPct val="100000"/>
              <a:defRPr b="0" sz="3936"/>
            </a:pPr>
            <a:r>
              <a:t>MongoDB created a new license to require copyleft for service providers operating MongoDB as a service</a:t>
            </a:r>
          </a:p>
          <a:p>
            <a:pPr lvl="1" marL="707055" indent="-394635" defTabSz="1999437">
              <a:lnSpc>
                <a:spcPct val="90000"/>
              </a:lnSpc>
              <a:spcBef>
                <a:spcPts val="3600"/>
              </a:spcBef>
              <a:buSzPct val="100000"/>
              <a:defRPr b="0" sz="3936"/>
            </a:pPr>
            <a:r>
              <a:t>Amazon created their own fork of the GPL’ed version of MongoDB</a:t>
            </a:r>
          </a:p>
        </p:txBody>
      </p:sp>
      <p:pic>
        <p:nvPicPr>
          <p:cNvPr id="269" name="Image" descr="Image"/>
          <p:cNvPicPr>
            <a:picLocks noChangeAspect="1"/>
          </p:cNvPicPr>
          <p:nvPr/>
        </p:nvPicPr>
        <p:blipFill>
          <a:blip r:embed="rId2">
            <a:extLst/>
          </a:blip>
          <a:stretch>
            <a:fillRect/>
          </a:stretch>
        </p:blipFill>
        <p:spPr>
          <a:xfrm>
            <a:off x="19947008" y="4254764"/>
            <a:ext cx="3896778" cy="3896778"/>
          </a:xfrm>
          <a:prstGeom prst="rect">
            <a:avLst/>
          </a:prstGeom>
          <a:ln w="12700">
            <a:miter lim="400000"/>
          </a:ln>
        </p:spPr>
      </p:pic>
      <p:pic>
        <p:nvPicPr>
          <p:cNvPr id="270" name="Image" descr="Image"/>
          <p:cNvPicPr>
            <a:picLocks noChangeAspect="1"/>
          </p:cNvPicPr>
          <p:nvPr/>
        </p:nvPicPr>
        <p:blipFill>
          <a:blip r:embed="rId3">
            <a:extLst/>
          </a:blip>
          <a:stretch>
            <a:fillRect/>
          </a:stretch>
        </p:blipFill>
        <p:spPr>
          <a:xfrm>
            <a:off x="19947008" y="8787780"/>
            <a:ext cx="3896778" cy="292258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uccessful Open Source Projects Have Strong Communities"/>
          <p:cNvSpPr txBox="1"/>
          <p:nvPr>
            <p:ph type="title"/>
          </p:nvPr>
        </p:nvSpPr>
        <p:spPr>
          <a:prstGeom prst="rect">
            <a:avLst/>
          </a:prstGeom>
        </p:spPr>
        <p:txBody>
          <a:bodyPr/>
          <a:lstStyle>
            <a:lvl1pPr defTabSz="1779986">
              <a:defRPr spc="-124" sz="6205"/>
            </a:lvl1pPr>
          </a:lstStyle>
          <a:p>
            <a:pPr/>
            <a:r>
              <a:t>Successful Open Source Projects Have Strong Communities</a:t>
            </a:r>
          </a:p>
        </p:txBody>
      </p:sp>
      <p:sp>
        <p:nvSpPr>
          <p:cNvPr id="273" name="Slide Subtitle"/>
          <p:cNvSpPr txBox="1"/>
          <p:nvPr>
            <p:ph type="body" sz="quarter" idx="1"/>
          </p:nvPr>
        </p:nvSpPr>
        <p:spPr>
          <a:prstGeom prst="rect">
            <a:avLst/>
          </a:prstGeom>
        </p:spPr>
        <p:txBody>
          <a:bodyPr/>
          <a:lstStyle/>
          <a:p>
            <a:pPr/>
          </a:p>
        </p:txBody>
      </p:sp>
      <p:sp>
        <p:nvSpPr>
          <p:cNvPr id="274"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481263" indent="-481263">
              <a:buSzPct val="100000"/>
            </a:pPr>
            <a:r>
              <a:t>Open source projects thrive when the community surrounding them contributes to push the project forwards</a:t>
            </a:r>
          </a:p>
          <a:p>
            <a:pPr marL="481263" indent="-481263">
              <a:buSzPct val="100000"/>
            </a:pPr>
            <a:r>
              <a:t>Communities form around collective ownership (even if it’s only perceived)</a:t>
            </a:r>
          </a:p>
          <a:p>
            <a:pPr marL="481263" indent="-481263">
              <a:buSzPct val="100000"/>
            </a:pPr>
            <a:r>
              <a:t>Contributors bring more than code: also documentation, support, and outreach</a:t>
            </a:r>
          </a:p>
          <a:p>
            <a:pPr marL="481263" indent="-481263">
              <a:buSzPct val="100000"/>
            </a:pPr>
            <a:r>
              <a:t>Community/ownership models:</a:t>
            </a:r>
          </a:p>
          <a:p>
            <a:pPr lvl="1" marL="862263" indent="-481263" defTabSz="2438337">
              <a:lnSpc>
                <a:spcPct val="90000"/>
              </a:lnSpc>
              <a:spcBef>
                <a:spcPts val="4500"/>
              </a:spcBef>
              <a:buSzPct val="100000"/>
              <a:defRPr b="0" sz="4800"/>
            </a:pPr>
            <a:r>
              <a:t>Corporate owner, community outreach/involvement (MySQL, MongoDB)</a:t>
            </a:r>
          </a:p>
          <a:p>
            <a:pPr lvl="1" marL="862263" indent="-481263" defTabSz="2438337">
              <a:lnSpc>
                <a:spcPct val="90000"/>
              </a:lnSpc>
              <a:spcBef>
                <a:spcPts val="4500"/>
              </a:spcBef>
              <a:buSzPct val="100000"/>
              <a:defRPr b="0" sz="4800"/>
            </a:pPr>
            <a:r>
              <a:t>Foundation owner, corporate sponsors (GNU, Linux)</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When communities move on: Forks"/>
          <p:cNvSpPr txBox="1"/>
          <p:nvPr>
            <p:ph type="title"/>
          </p:nvPr>
        </p:nvSpPr>
        <p:spPr>
          <a:prstGeom prst="rect">
            <a:avLst/>
          </a:prstGeom>
        </p:spPr>
        <p:txBody>
          <a:bodyPr/>
          <a:lstStyle/>
          <a:p>
            <a:pPr/>
            <a:r>
              <a:t>When communities move on: Forks</a:t>
            </a:r>
          </a:p>
        </p:txBody>
      </p:sp>
      <p:sp>
        <p:nvSpPr>
          <p:cNvPr id="279" name="Slide Subtitle"/>
          <p:cNvSpPr txBox="1"/>
          <p:nvPr>
            <p:ph type="body" sz="quarter" idx="1"/>
          </p:nvPr>
        </p:nvSpPr>
        <p:spPr>
          <a:prstGeom prst="rect">
            <a:avLst/>
          </a:prstGeom>
        </p:spPr>
        <p:txBody>
          <a:bodyPr/>
          <a:lstStyle/>
          <a:p>
            <a:pPr/>
          </a:p>
        </p:txBody>
      </p:sp>
      <p:sp>
        <p:nvSpPr>
          <p:cNvPr id="280" name="Body Level One…"/>
          <p:cNvSpPr txBox="1"/>
          <p:nvPr>
            <p:ph type="body" idx="21"/>
          </p:nvPr>
        </p:nvSpPr>
        <p:spPr>
          <a:xfrm>
            <a:off x="1206500" y="4248503"/>
            <a:ext cx="21281035" cy="8256014"/>
          </a:xfrm>
          <a:prstGeom prst="rect">
            <a:avLst/>
          </a:prstGeom>
          <a:extLst>
            <a:ext uri="{C572A759-6A51-4108-AA02-DFA0A04FC94B}">
              <ma14:wrappingTextBoxFlag xmlns:ma14="http://schemas.microsoft.com/office/mac/drawingml/2011/main" val="1"/>
            </a:ext>
          </a:extLst>
        </p:spPr>
        <p:txBody>
          <a:bodyPr/>
          <a:lstStyle/>
          <a:p>
            <a:pPr marL="442762" indent="-442762" defTabSz="2243271">
              <a:spcBef>
                <a:spcPts val="4100"/>
              </a:spcBef>
              <a:buSzPct val="100000"/>
              <a:defRPr sz="4416"/>
            </a:pPr>
            <a:r>
              <a:t>When software is released under an open source license, the only rights that the creator can realistically retain are trademarks on name/images - code can otherwise be “forked”</a:t>
            </a:r>
          </a:p>
          <a:p>
            <a:pPr marL="442762" indent="-442762" defTabSz="2243271">
              <a:spcBef>
                <a:spcPts val="4100"/>
              </a:spcBef>
              <a:buSzPct val="100000"/>
              <a:defRPr sz="4416"/>
            </a:pPr>
            <a:r>
              <a:t>Example:</a:t>
            </a:r>
          </a:p>
          <a:p>
            <a:pPr lvl="1" marL="793282" indent="-442762" defTabSz="2243271">
              <a:lnSpc>
                <a:spcPct val="90000"/>
              </a:lnSpc>
              <a:spcBef>
                <a:spcPts val="4100"/>
              </a:spcBef>
              <a:buSzPct val="100000"/>
              <a:defRPr b="0" sz="4416"/>
            </a:pPr>
            <a:r>
              <a:t>Sun bought StarOffice in 1999, GPL open-sourced as OpenOffice in 2000 with aim of fighting MS Office</a:t>
            </a:r>
          </a:p>
          <a:p>
            <a:pPr lvl="1" marL="793282" indent="-442762" defTabSz="2243271">
              <a:lnSpc>
                <a:spcPct val="90000"/>
              </a:lnSpc>
              <a:spcBef>
                <a:spcPts val="4100"/>
              </a:spcBef>
              <a:buSzPct val="100000"/>
              <a:defRPr b="0" sz="4416"/>
            </a:pPr>
            <a:r>
              <a:t>2010: Oracle buys Sun, fires many internal developers, frustrating external community</a:t>
            </a:r>
          </a:p>
          <a:p>
            <a:pPr lvl="1" marL="793282" indent="-442762" defTabSz="2243271">
              <a:lnSpc>
                <a:spcPct val="90000"/>
              </a:lnSpc>
              <a:spcBef>
                <a:spcPts val="4100"/>
              </a:spcBef>
              <a:buSzPct val="100000"/>
              <a:defRPr b="0" sz="4416"/>
            </a:pPr>
            <a:r>
              <a:t>2011: Community forms a foundation, creates fork LibreOffice, OpenOffice dies off (Oracle transfers to Apache)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Java: Open Source to Retain Control"/>
          <p:cNvSpPr txBox="1"/>
          <p:nvPr>
            <p:ph type="title"/>
          </p:nvPr>
        </p:nvSpPr>
        <p:spPr>
          <a:prstGeom prst="rect">
            <a:avLst/>
          </a:prstGeom>
        </p:spPr>
        <p:txBody>
          <a:bodyPr/>
          <a:lstStyle/>
          <a:p>
            <a:pPr/>
            <a:r>
              <a:t>Java: Open Source to Retain Control</a:t>
            </a:r>
          </a:p>
        </p:txBody>
      </p:sp>
      <p:sp>
        <p:nvSpPr>
          <p:cNvPr id="285" name="Slide Subtitle"/>
          <p:cNvSpPr txBox="1"/>
          <p:nvPr>
            <p:ph type="body" sz="quarter" idx="1"/>
          </p:nvPr>
        </p:nvSpPr>
        <p:spPr>
          <a:prstGeom prst="rect">
            <a:avLst/>
          </a:prstGeom>
        </p:spPr>
        <p:txBody>
          <a:bodyPr/>
          <a:lstStyle/>
          <a:p>
            <a:pPr/>
          </a:p>
        </p:txBody>
      </p:sp>
      <p:sp>
        <p:nvSpPr>
          <p:cNvPr id="286"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While the Java specification is public, there was no open source Java runtime</a:t>
            </a:r>
          </a:p>
          <a:p>
            <a:pPr/>
            <a:r>
              <a:t>Much open source software was/is written in Java, creating “The Java Trap” for open source</a:t>
            </a:r>
          </a:p>
          <a:p>
            <a:pPr/>
            <a:r>
              <a:t>1996-2006: GNU, Apache (backed by IBM and Apple), and others attempted to create open source implementations; Sun refused to permit these runtimes to be tested for compatibility, prohibiting them from using the term “Java”</a:t>
            </a:r>
          </a:p>
          <a:p>
            <a:pPr/>
            <a:r>
              <a:t>2007: Sun releases OpenJDK under GPL; third party projects abandoned mostly uncompleted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Android: Build the Ecosystem, not the Operating System"/>
          <p:cNvSpPr txBox="1"/>
          <p:nvPr>
            <p:ph type="title"/>
          </p:nvPr>
        </p:nvSpPr>
        <p:spPr>
          <a:prstGeom prst="rect">
            <a:avLst/>
          </a:prstGeom>
        </p:spPr>
        <p:txBody>
          <a:bodyPr/>
          <a:lstStyle/>
          <a:p>
            <a:pPr lvl="1" defTabSz="1901903">
              <a:defRPr spc="-132" sz="6629">
                <a:solidFill>
                  <a:srgbClr val="005493"/>
                </a:solidFill>
              </a:defRPr>
            </a:pPr>
            <a:r>
              <a:t>Android: Build the Ecosystem, not the Operating System</a:t>
            </a:r>
          </a:p>
        </p:txBody>
      </p:sp>
      <p:sp>
        <p:nvSpPr>
          <p:cNvPr id="291" name="Slide Subtitle"/>
          <p:cNvSpPr txBox="1"/>
          <p:nvPr>
            <p:ph type="body" sz="quarter" idx="1"/>
          </p:nvPr>
        </p:nvSpPr>
        <p:spPr>
          <a:prstGeom prst="rect">
            <a:avLst/>
          </a:prstGeom>
        </p:spPr>
        <p:txBody>
          <a:bodyPr/>
          <a:lstStyle/>
          <a:p>
            <a:pPr/>
          </a:p>
        </p:txBody>
      </p:sp>
      <p:sp>
        <p:nvSpPr>
          <p:cNvPr id="292"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Model: “Product” is the ecosystem (app store, ads, etc) and the hardware (made by competing manufacturers), </a:t>
            </a:r>
            <a:r>
              <a:rPr i="1"/>
              <a:t>not</a:t>
            </a:r>
            <a:r>
              <a:t> the operating system</a:t>
            </a:r>
          </a:p>
          <a:p>
            <a:pPr/>
            <a:r>
              <a:t>Android is entirely open source, built on Linux; applications are written in Java, executed using a custom-built runtime</a:t>
            </a:r>
          </a:p>
          <a:p>
            <a:pPr/>
            <a:r>
              <a:t>To provide implementations of core Java APIs (e.g. java.util.X), Android used the open source Apache Harmony implementations</a:t>
            </a:r>
          </a:p>
          <a:p>
            <a:pPr/>
            <a:r>
              <a:t>Oracle v Google: Oracle asserted that Java APIs were their property (copyright) and Google misused that; judge ruled that could not copyright APIs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Risks Adopting Open Source"/>
          <p:cNvSpPr txBox="1"/>
          <p:nvPr>
            <p:ph type="title"/>
          </p:nvPr>
        </p:nvSpPr>
        <p:spPr>
          <a:prstGeom prst="rect">
            <a:avLst/>
          </a:prstGeom>
        </p:spPr>
        <p:txBody>
          <a:bodyPr/>
          <a:lstStyle/>
          <a:p>
            <a:pPr/>
            <a:r>
              <a:t>Risks Adopting Open Source </a:t>
            </a:r>
          </a:p>
        </p:txBody>
      </p:sp>
      <p:sp>
        <p:nvSpPr>
          <p:cNvPr id="297" name="Slide Subtitle"/>
          <p:cNvSpPr txBox="1"/>
          <p:nvPr>
            <p:ph type="body" sz="quarter" idx="1"/>
          </p:nvPr>
        </p:nvSpPr>
        <p:spPr>
          <a:prstGeom prst="rect">
            <a:avLst/>
          </a:prstGeom>
        </p:spPr>
        <p:txBody>
          <a:bodyPr/>
          <a:lstStyle/>
          <a:p>
            <a:pPr/>
          </a:p>
        </p:txBody>
      </p:sp>
      <p:sp>
        <p:nvSpPr>
          <p:cNvPr id="298"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481263" indent="-481263">
              <a:buSzPct val="100000"/>
            </a:pPr>
            <a:r>
              <a:t>Are licenses compatible? A significant concern for licenses with copyleft:</a:t>
            </a:r>
          </a:p>
          <a:p>
            <a:pPr lvl="1" marL="862263" indent="-481263" defTabSz="2438337">
              <a:lnSpc>
                <a:spcPct val="90000"/>
              </a:lnSpc>
              <a:spcBef>
                <a:spcPts val="4500"/>
              </a:spcBef>
              <a:buSzPct val="100000"/>
              <a:defRPr b="0" sz="4800"/>
            </a:pPr>
            <a:r>
              <a:t>Adopting libraries with copyleft clause generally means what you distribute linked against that library must also have same copyleft clause (and be open source)</a:t>
            </a:r>
          </a:p>
          <a:p>
            <a:pPr lvl="1" marL="862263" indent="-481263" defTabSz="2438337">
              <a:lnSpc>
                <a:spcPct val="90000"/>
              </a:lnSpc>
              <a:spcBef>
                <a:spcPts val="4500"/>
              </a:spcBef>
              <a:buSzPct val="100000"/>
              <a:defRPr b="0" sz="4800"/>
            </a:pPr>
            <a:r>
              <a:t>Including permissive-licensed software in copyleft-licensed software is generally compatible</a:t>
            </a:r>
          </a:p>
          <a:p>
            <a:pPr marL="481263" indent="-481263">
              <a:buSzPct val="100000"/>
            </a:pPr>
            <a:r>
              <a:t>Are you certain that the software truly is released under the license that is stated? Did all contributors agree to that license?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GitHub Copilot + Codex"/>
          <p:cNvSpPr txBox="1"/>
          <p:nvPr>
            <p:ph type="title"/>
          </p:nvPr>
        </p:nvSpPr>
        <p:spPr>
          <a:prstGeom prst="rect">
            <a:avLst/>
          </a:prstGeom>
        </p:spPr>
        <p:txBody>
          <a:bodyPr/>
          <a:lstStyle/>
          <a:p>
            <a:pPr/>
            <a:r>
              <a:t>GitHub Copilot + Codex</a:t>
            </a:r>
          </a:p>
        </p:txBody>
      </p:sp>
      <p:sp>
        <p:nvSpPr>
          <p:cNvPr id="303" name="Slide Subtitle"/>
          <p:cNvSpPr txBox="1"/>
          <p:nvPr>
            <p:ph type="body" sz="quarter" idx="1"/>
          </p:nvPr>
        </p:nvSpPr>
        <p:spPr>
          <a:prstGeom prst="rect">
            <a:avLst/>
          </a:prstGeom>
        </p:spPr>
        <p:txBody>
          <a:bodyPr/>
          <a:lstStyle/>
          <a:p>
            <a:pPr/>
          </a:p>
        </p:txBody>
      </p:sp>
      <p:sp>
        <p:nvSpPr>
          <p:cNvPr id="304" name="Body Level One…"/>
          <p:cNvSpPr txBox="1"/>
          <p:nvPr>
            <p:ph type="body" idx="21"/>
          </p:nvPr>
        </p:nvSpPr>
        <p:spPr>
          <a:xfrm>
            <a:off x="1206500" y="4248503"/>
            <a:ext cx="13634342" cy="8256014"/>
          </a:xfrm>
          <a:prstGeom prst="rect">
            <a:avLst/>
          </a:prstGeom>
          <a:extLst>
            <a:ext uri="{C572A759-6A51-4108-AA02-DFA0A04FC94B}">
              <ma14:wrappingTextBoxFlag xmlns:ma14="http://schemas.microsoft.com/office/mac/drawingml/2011/main" val="1"/>
            </a:ext>
          </a:extLst>
        </p:spPr>
        <p:txBody>
          <a:bodyPr/>
          <a:lstStyle/>
          <a:p>
            <a:pPr/>
            <a:r>
              <a:t>Codex is a large language model trained on all code in public repositories on GitHub</a:t>
            </a:r>
          </a:p>
          <a:p>
            <a:pPr/>
            <a:r>
              <a:t>Copilot suggests lines of code as you program, based on the Codex model</a:t>
            </a:r>
          </a:p>
          <a:p>
            <a:pPr/>
            <a:r>
              <a:t>Copilot will output entire snippets of code from public GitHub repositories</a:t>
            </a:r>
          </a:p>
          <a:p>
            <a:pPr/>
            <a:r>
              <a:t>What is the ownership and license compatibility of the resulting code?</a:t>
            </a:r>
          </a:p>
        </p:txBody>
      </p:sp>
      <p:pic>
        <p:nvPicPr>
          <p:cNvPr id="305" name="Image" descr="Image"/>
          <p:cNvPicPr>
            <a:picLocks noChangeAspect="1"/>
          </p:cNvPicPr>
          <p:nvPr/>
        </p:nvPicPr>
        <p:blipFill>
          <a:blip r:embed="rId3">
            <a:extLst/>
          </a:blip>
          <a:stretch>
            <a:fillRect/>
          </a:stretch>
        </p:blipFill>
        <p:spPr>
          <a:xfrm>
            <a:off x="15183624" y="3936999"/>
            <a:ext cx="8686801" cy="5842001"/>
          </a:xfrm>
          <a:prstGeom prst="rect">
            <a:avLst/>
          </a:prstGeom>
          <a:ln w="12700">
            <a:miter lim="400000"/>
          </a:ln>
        </p:spPr>
      </p:pic>
      <p:sp>
        <p:nvSpPr>
          <p:cNvPr id="306" name="https://www.theregister.com/2022/11/11/githubs_copilot_opinion/"/>
          <p:cNvSpPr txBox="1"/>
          <p:nvPr/>
        </p:nvSpPr>
        <p:spPr>
          <a:xfrm>
            <a:off x="14993276" y="9752756"/>
            <a:ext cx="906749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rgbClr val="0000FF"/>
                </a:solidFill>
                <a:uFill>
                  <a:solidFill>
                    <a:srgbClr val="0000FF"/>
                  </a:solidFill>
                </a:uFill>
                <a:hlinkClick r:id="rId4" invalidUrl="" action="" tgtFrame="" tooltip="" history="1" highlightClick="0" endSnd="0"/>
              </a:defRPr>
            </a:lvl1pPr>
          </a:lstStyle>
          <a:p>
            <a:pPr>
              <a:defRPr u="none">
                <a:solidFill>
                  <a:srgbClr val="5E5E5E"/>
                </a:solidFill>
                <a:uFillTx/>
              </a:defRPr>
            </a:pPr>
            <a:r>
              <a:rPr u="sng">
                <a:solidFill>
                  <a:srgbClr val="0000FF"/>
                </a:solidFill>
                <a:uFill>
                  <a:solidFill>
                    <a:srgbClr val="0000FF"/>
                  </a:solidFill>
                </a:uFill>
                <a:hlinkClick r:id="rId4" invalidUrl="" action="" tgtFrame="" tooltip="" history="1" highlightClick="0" endSnd="0"/>
              </a:rPr>
              <a:t>https://www.theregister.com/2022/11/11/githubs_copilot_opinion/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Learning Objectives for this Lesson"/>
          <p:cNvSpPr txBox="1"/>
          <p:nvPr>
            <p:ph type="title"/>
          </p:nvPr>
        </p:nvSpPr>
        <p:spPr>
          <a:prstGeom prst="rect">
            <a:avLst/>
          </a:prstGeom>
        </p:spPr>
        <p:txBody>
          <a:bodyPr/>
          <a:lstStyle>
            <a:lvl1pPr>
              <a:defRPr spc="-200"/>
            </a:lvl1pPr>
          </a:lstStyle>
          <a:p>
            <a:pPr/>
            <a:r>
              <a:t>Review: Learning Objectives for this Lesson</a:t>
            </a:r>
          </a:p>
        </p:txBody>
      </p:sp>
      <p:sp>
        <p:nvSpPr>
          <p:cNvPr id="311" name="By the end of this lesson, you should be able to…"/>
          <p:cNvSpPr txBox="1"/>
          <p:nvPr>
            <p:ph type="body" sz="quarter" idx="1"/>
          </p:nvPr>
        </p:nvSpPr>
        <p:spPr>
          <a:xfrm>
            <a:off x="1206500" y="2372961"/>
            <a:ext cx="21971000" cy="934780"/>
          </a:xfrm>
          <a:prstGeom prst="rect">
            <a:avLst/>
          </a:prstGeom>
        </p:spPr>
        <p:txBody>
          <a:bodyPr/>
          <a:lstStyle/>
          <a:p>
            <a:pPr/>
            <a:r>
              <a:t>You should now be able to…</a:t>
            </a:r>
          </a:p>
        </p:txBody>
      </p:sp>
      <p:sp>
        <p:nvSpPr>
          <p:cNvPr id="312" name="Describe how continuous integration helps to catch errors sooner in the software lifecycle…"/>
          <p:cNvSpPr txBox="1"/>
          <p:nvPr>
            <p:ph type="body" idx="21"/>
          </p:nvPr>
        </p:nvSpPr>
        <p:spPr>
          <a:xfrm>
            <a:off x="1206500" y="4243609"/>
            <a:ext cx="21971000" cy="8256013"/>
          </a:xfrm>
          <a:prstGeom prst="rect">
            <a:avLst/>
          </a:prstGeom>
          <a:extLst>
            <a:ext uri="{C572A759-6A51-4108-AA02-DFA0A04FC94B}">
              <ma14:wrappingTextBoxFlag xmlns:ma14="http://schemas.microsoft.com/office/mac/drawingml/2011/main" val="1"/>
            </a:ext>
          </a:extLst>
        </p:spPr>
        <p:txBody>
          <a:bodyPr/>
          <a:lstStyle/>
          <a:p>
            <a:pPr marL="698500" indent="-698500">
              <a:buSzPct val="123000"/>
              <a:buChar char="•"/>
            </a:pPr>
            <a:r>
              <a:t>Understand the terminology “free software” and explain open source culture and principles.</a:t>
            </a:r>
          </a:p>
          <a:p>
            <a:pPr marL="698500" indent="-698500">
              <a:buSzPct val="123000"/>
              <a:buChar char="•"/>
            </a:pPr>
            <a:r>
              <a:t>Express an educated opinion on the philosophical/political debate between open source and proprietary principles.</a:t>
            </a:r>
          </a:p>
          <a:p>
            <a:pPr marL="698500" indent="-698500">
              <a:buSzPct val="123000"/>
              <a:buChar char="•"/>
            </a:pPr>
            <a:r>
              <a:t>Reason about the tradeoffs of different open source licenses and business model</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In the beginning, there was Open Source"/>
          <p:cNvSpPr txBox="1"/>
          <p:nvPr>
            <p:ph type="title"/>
          </p:nvPr>
        </p:nvSpPr>
        <p:spPr>
          <a:prstGeom prst="rect">
            <a:avLst/>
          </a:prstGeom>
        </p:spPr>
        <p:txBody>
          <a:bodyPr/>
          <a:lstStyle/>
          <a:p>
            <a:pPr/>
            <a:r>
              <a:t>In the beginning, there was Open Source</a:t>
            </a:r>
          </a:p>
        </p:txBody>
      </p:sp>
      <p:sp>
        <p:nvSpPr>
          <p:cNvPr id="132" name="Slide Subtitle"/>
          <p:cNvSpPr txBox="1"/>
          <p:nvPr>
            <p:ph type="body" sz="quarter" idx="1"/>
          </p:nvPr>
        </p:nvSpPr>
        <p:spPr>
          <a:prstGeom prst="rect">
            <a:avLst/>
          </a:prstGeom>
        </p:spPr>
        <p:txBody>
          <a:bodyPr/>
          <a:lstStyle/>
          <a:p>
            <a:pPr/>
          </a:p>
        </p:txBody>
      </p:sp>
      <p:sp>
        <p:nvSpPr>
          <p:cNvPr id="133" name="Body Level One…"/>
          <p:cNvSpPr txBox="1"/>
          <p:nvPr>
            <p:ph type="body" idx="21"/>
          </p:nvPr>
        </p:nvSpPr>
        <p:spPr>
          <a:xfrm>
            <a:off x="1206500" y="4248503"/>
            <a:ext cx="11054968" cy="8256014"/>
          </a:xfrm>
          <a:prstGeom prst="rect">
            <a:avLst/>
          </a:prstGeom>
          <a:extLst>
            <a:ext uri="{C572A759-6A51-4108-AA02-DFA0A04FC94B}">
              <ma14:wrappingTextBoxFlag xmlns:ma14="http://schemas.microsoft.com/office/mac/drawingml/2011/main" val="1"/>
            </a:ext>
          </a:extLst>
        </p:spPr>
        <p:txBody>
          <a:bodyPr/>
          <a:lstStyle/>
          <a:p>
            <a:pPr/>
            <a:r>
              <a:t>Hardware was not yet standardized, computer vendors focused on hardware innovation, building new operating systems for each platform</a:t>
            </a:r>
          </a:p>
          <a:p>
            <a:pPr/>
            <a:r>
              <a:t>Much software development focused in academic labs, and AT&amp;T’s Bell Research Labs</a:t>
            </a:r>
          </a:p>
          <a:p>
            <a:pPr/>
            <a:r>
              <a:t>Unix created at Bell Labs using the new, portable language “C”, licenses initially released with source code</a:t>
            </a:r>
          </a:p>
        </p:txBody>
      </p:sp>
      <p:pic>
        <p:nvPicPr>
          <p:cNvPr id="134" name="Image" descr="Image"/>
          <p:cNvPicPr>
            <a:picLocks noChangeAspect="1"/>
          </p:cNvPicPr>
          <p:nvPr/>
        </p:nvPicPr>
        <p:blipFill>
          <a:blip r:embed="rId3">
            <a:extLst/>
          </a:blip>
          <a:stretch>
            <a:fillRect/>
          </a:stretch>
        </p:blipFill>
        <p:spPr>
          <a:xfrm>
            <a:off x="12427118" y="3651191"/>
            <a:ext cx="11953630" cy="9450638"/>
          </a:xfrm>
          <a:prstGeom prst="rect">
            <a:avLst/>
          </a:prstGeom>
          <a:ln w="12700">
            <a:miter lim="400000"/>
          </a:ln>
        </p:spPr>
      </p:pic>
      <p:sp>
        <p:nvSpPr>
          <p:cNvPr id="135" name="IBM 704 at NASA Langley in 1957 (Public domain)"/>
          <p:cNvSpPr txBox="1"/>
          <p:nvPr/>
        </p:nvSpPr>
        <p:spPr>
          <a:xfrm>
            <a:off x="19836401" y="13264844"/>
            <a:ext cx="4655146"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000000"/>
                </a:solidFill>
                <a:latin typeface="+mn-lt"/>
                <a:ea typeface="+mn-ea"/>
                <a:cs typeface="+mn-cs"/>
                <a:sym typeface="Helvetica"/>
              </a:defRPr>
            </a:lvl1pPr>
          </a:lstStyle>
          <a:p>
            <a:pPr/>
            <a:r>
              <a:t>IBM 704 at NASA Langley in 1957 (Public domain)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he Case Against Open Source"/>
          <p:cNvSpPr txBox="1"/>
          <p:nvPr>
            <p:ph type="title"/>
          </p:nvPr>
        </p:nvSpPr>
        <p:spPr>
          <a:prstGeom prst="rect">
            <a:avLst/>
          </a:prstGeom>
        </p:spPr>
        <p:txBody>
          <a:bodyPr/>
          <a:lstStyle/>
          <a:p>
            <a:pPr/>
            <a:r>
              <a:t>The Case Against Open Source</a:t>
            </a:r>
          </a:p>
        </p:txBody>
      </p:sp>
      <p:sp>
        <p:nvSpPr>
          <p:cNvPr id="140" name="Slide Subtitle"/>
          <p:cNvSpPr txBox="1"/>
          <p:nvPr>
            <p:ph type="body" sz="quarter" idx="1"/>
          </p:nvPr>
        </p:nvSpPr>
        <p:spPr>
          <a:prstGeom prst="rect">
            <a:avLst/>
          </a:prstGeom>
        </p:spPr>
        <p:txBody>
          <a:bodyPr/>
          <a:lstStyle/>
          <a:p>
            <a:pPr/>
          </a:p>
        </p:txBody>
      </p:sp>
      <p:sp>
        <p:nvSpPr>
          <p:cNvPr id="141" name="Body Level One…"/>
          <p:cNvSpPr txBox="1"/>
          <p:nvPr>
            <p:ph type="body" idx="21"/>
          </p:nvPr>
        </p:nvSpPr>
        <p:spPr>
          <a:xfrm>
            <a:off x="1206500" y="4248503"/>
            <a:ext cx="15258499" cy="8256014"/>
          </a:xfrm>
          <a:prstGeom prst="rect">
            <a:avLst/>
          </a:prstGeom>
          <a:extLst>
            <a:ext uri="{C572A759-6A51-4108-AA02-DFA0A04FC94B}">
              <ma14:wrappingTextBoxFlag xmlns:ma14="http://schemas.microsoft.com/office/mac/drawingml/2011/main" val="1"/>
            </a:ext>
          </a:extLst>
        </p:spPr>
        <p:txBody>
          <a:bodyPr/>
          <a:lstStyle/>
          <a:p>
            <a:pPr marL="481263" indent="-481263">
              <a:buSzPct val="100000"/>
            </a:pPr>
            <a:r>
              <a:t>“Open-Source Doomsday”: Once all software is free, we’ll stop making more software and have a market collapse</a:t>
            </a:r>
          </a:p>
          <a:p>
            <a:pPr marL="481263" indent="-481263">
              <a:buSzPct val="100000"/>
            </a:pPr>
            <a:r>
              <a:t>Innovation will be stifled by the risk that software will be copied</a:t>
            </a:r>
          </a:p>
          <a:p>
            <a:pPr marL="481263" indent="-481263">
              <a:buSzPct val="100000"/>
            </a:pPr>
            <a:r>
              <a:t>Making source code public means easier to attack</a:t>
            </a:r>
          </a:p>
          <a:p>
            <a:pPr marL="481263" indent="-481263">
              <a:buSzPct val="100000"/>
            </a:pPr>
            <a:r>
              <a:t>“Anarchistic” licensing prevents companies from profiting from open source software</a:t>
            </a:r>
          </a:p>
        </p:txBody>
      </p:sp>
      <p:pic>
        <p:nvPicPr>
          <p:cNvPr id="142" name="Image" descr="Image"/>
          <p:cNvPicPr>
            <a:picLocks noChangeAspect="1"/>
          </p:cNvPicPr>
          <p:nvPr/>
        </p:nvPicPr>
        <p:blipFill>
          <a:blip r:embed="rId2">
            <a:extLst/>
          </a:blip>
          <a:stretch>
            <a:fillRect/>
          </a:stretch>
        </p:blipFill>
        <p:spPr>
          <a:xfrm>
            <a:off x="16915512" y="3407848"/>
            <a:ext cx="7407157" cy="9937324"/>
          </a:xfrm>
          <a:prstGeom prst="rect">
            <a:avLst/>
          </a:prstGeom>
          <a:ln w="12700">
            <a:miter lim="400000"/>
          </a:ln>
        </p:spPr>
      </p:pic>
      <p:sp>
        <p:nvSpPr>
          <p:cNvPr id="143" name="[Variation of popular meme, original source unknown]"/>
          <p:cNvSpPr txBox="1"/>
          <p:nvPr/>
        </p:nvSpPr>
        <p:spPr>
          <a:xfrm>
            <a:off x="16948841" y="13169365"/>
            <a:ext cx="734049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[Variation of popular meme, original source unknown]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he Case For Open Source"/>
          <p:cNvSpPr txBox="1"/>
          <p:nvPr>
            <p:ph type="title"/>
          </p:nvPr>
        </p:nvSpPr>
        <p:spPr>
          <a:prstGeom prst="rect">
            <a:avLst/>
          </a:prstGeom>
        </p:spPr>
        <p:txBody>
          <a:bodyPr/>
          <a:lstStyle/>
          <a:p>
            <a:pPr/>
            <a:r>
              <a:t>The Case For Open Source</a:t>
            </a:r>
          </a:p>
        </p:txBody>
      </p:sp>
      <p:sp>
        <p:nvSpPr>
          <p:cNvPr id="146" name="Slide Subtitle"/>
          <p:cNvSpPr txBox="1"/>
          <p:nvPr>
            <p:ph type="body" sz="quarter" idx="1"/>
          </p:nvPr>
        </p:nvSpPr>
        <p:spPr>
          <a:prstGeom prst="rect">
            <a:avLst/>
          </a:prstGeom>
        </p:spPr>
        <p:txBody>
          <a:bodyPr/>
          <a:lstStyle/>
          <a:p>
            <a:pPr/>
          </a:p>
        </p:txBody>
      </p:sp>
      <p:sp>
        <p:nvSpPr>
          <p:cNvPr id="147" name="Body Level One…"/>
          <p:cNvSpPr txBox="1"/>
          <p:nvPr>
            <p:ph type="body" idx="21"/>
          </p:nvPr>
        </p:nvSpPr>
        <p:spPr>
          <a:xfrm>
            <a:off x="1206500" y="4248503"/>
            <a:ext cx="16387968" cy="8256014"/>
          </a:xfrm>
          <a:prstGeom prst="rect">
            <a:avLst/>
          </a:prstGeom>
          <a:extLst>
            <a:ext uri="{C572A759-6A51-4108-AA02-DFA0A04FC94B}">
              <ma14:wrappingTextBoxFlag xmlns:ma14="http://schemas.microsoft.com/office/mac/drawingml/2011/main" val="1"/>
            </a:ext>
          </a:extLst>
        </p:spPr>
        <p:txBody>
          <a:bodyPr/>
          <a:lstStyle/>
          <a:p>
            <a:pPr/>
            <a:r>
              <a:t>Many eyes make all bugs shallow</a:t>
            </a:r>
          </a:p>
          <a:p>
            <a:pPr/>
            <a:r>
              <a:t>End-users can improve and customize software to their needs</a:t>
            </a:r>
          </a:p>
          <a:p>
            <a:pPr/>
            <a:r>
              <a:t>New features can be proposed and developed organically</a:t>
            </a:r>
          </a:p>
          <a:p>
            <a:pPr/>
            <a:r>
              <a:t>Greater productivity when more code is reused (easier with open source)</a:t>
            </a:r>
          </a:p>
        </p:txBody>
      </p:sp>
      <p:pic>
        <p:nvPicPr>
          <p:cNvPr id="148" name="Image" descr="Image"/>
          <p:cNvPicPr>
            <a:picLocks noChangeAspect="1"/>
          </p:cNvPicPr>
          <p:nvPr/>
        </p:nvPicPr>
        <p:blipFill>
          <a:blip r:embed="rId2">
            <a:extLst/>
          </a:blip>
          <a:stretch>
            <a:fillRect/>
          </a:stretch>
        </p:blipFill>
        <p:spPr>
          <a:xfrm>
            <a:off x="17871185" y="4203830"/>
            <a:ext cx="6184474" cy="5308340"/>
          </a:xfrm>
          <a:prstGeom prst="rect">
            <a:avLst/>
          </a:prstGeom>
          <a:ln w="12700">
            <a:miter lim="400000"/>
          </a:ln>
        </p:spPr>
      </p:pic>
      <p:sp>
        <p:nvSpPr>
          <p:cNvPr id="149" name="[Screenshot, 2022, opensource.microsoft.com]"/>
          <p:cNvSpPr txBox="1"/>
          <p:nvPr/>
        </p:nvSpPr>
        <p:spPr>
          <a:xfrm>
            <a:off x="17718978" y="9600975"/>
            <a:ext cx="648888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[Screenshot, 2022, </a:t>
            </a:r>
            <a:r>
              <a:rPr u="sng">
                <a:solidFill>
                  <a:srgbClr val="0000FF"/>
                </a:solidFill>
                <a:uFill>
                  <a:solidFill>
                    <a:srgbClr val="0000FF"/>
                  </a:solidFill>
                </a:uFill>
                <a:hlinkClick r:id="rId3" invalidUrl="" action="" tgtFrame="" tooltip="" history="1" highlightClick="0" endSnd="0"/>
              </a:rPr>
              <a:t>opensource.microsoft.com</a:t>
            </a:r>
            <a:r>
              <a: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UNIX, BSD and GNU"/>
          <p:cNvSpPr txBox="1"/>
          <p:nvPr>
            <p:ph type="title"/>
          </p:nvPr>
        </p:nvSpPr>
        <p:spPr>
          <a:prstGeom prst="rect">
            <a:avLst/>
          </a:prstGeom>
        </p:spPr>
        <p:txBody>
          <a:bodyPr/>
          <a:lstStyle/>
          <a:p>
            <a:pPr/>
            <a:r>
              <a:t>UNIX, BSD and GNU</a:t>
            </a:r>
          </a:p>
        </p:txBody>
      </p:sp>
      <p:sp>
        <p:nvSpPr>
          <p:cNvPr id="152" name="Slide Subtitle"/>
          <p:cNvSpPr txBox="1"/>
          <p:nvPr>
            <p:ph type="body" sz="quarter" idx="1"/>
          </p:nvPr>
        </p:nvSpPr>
        <p:spPr>
          <a:prstGeom prst="rect">
            <a:avLst/>
          </a:prstGeom>
        </p:spPr>
        <p:txBody>
          <a:bodyPr/>
          <a:lstStyle/>
          <a:p>
            <a:pPr/>
          </a:p>
        </p:txBody>
      </p:sp>
      <p:sp>
        <p:nvSpPr>
          <p:cNvPr id="153" name="Body Level One…"/>
          <p:cNvSpPr txBox="1"/>
          <p:nvPr>
            <p:ph type="body" idx="21"/>
          </p:nvPr>
        </p:nvSpPr>
        <p:spPr>
          <a:xfrm>
            <a:off x="1082597" y="5141370"/>
            <a:ext cx="16260784" cy="8256013"/>
          </a:xfrm>
          <a:prstGeom prst="rect">
            <a:avLst/>
          </a:prstGeom>
          <a:extLst>
            <a:ext uri="{C572A759-6A51-4108-AA02-DFA0A04FC94B}">
              <ma14:wrappingTextBoxFlag xmlns:ma14="http://schemas.microsoft.com/office/mac/drawingml/2011/main" val="1"/>
            </a:ext>
          </a:extLst>
        </p:spPr>
        <p:txBody>
          <a:bodyPr/>
          <a:lstStyle/>
          <a:p>
            <a:pPr/>
            <a:r>
              <a:t>1978: UC Berkeley begins distributing their own derived version of Unix (BSD)</a:t>
            </a:r>
          </a:p>
          <a:p>
            <a:pPr/>
            <a:r>
              <a:t>1983: AT&amp;T broken up by DOJ, UNIX licensing changed: no more source releases</a:t>
            </a:r>
          </a:p>
          <a:p>
            <a:pPr/>
            <a:r>
              <a:t>Also 1983: “Starting this Thanksgiving I am going to write a complete Unix-compatible software system called GNU (Gnu’s Not Unix), and give it away free to everyone who can use it”</a:t>
            </a:r>
          </a:p>
        </p:txBody>
      </p:sp>
      <p:pic>
        <p:nvPicPr>
          <p:cNvPr id="154" name="Image" descr="Image"/>
          <p:cNvPicPr>
            <a:picLocks noChangeAspect="1"/>
          </p:cNvPicPr>
          <p:nvPr/>
        </p:nvPicPr>
        <p:blipFill>
          <a:blip r:embed="rId3">
            <a:extLst/>
          </a:blip>
          <a:srcRect l="0" t="0" r="42884" b="76958"/>
          <a:stretch>
            <a:fillRect/>
          </a:stretch>
        </p:blipFill>
        <p:spPr>
          <a:xfrm>
            <a:off x="12298088" y="173463"/>
            <a:ext cx="11938656" cy="3643505"/>
          </a:xfrm>
          <a:prstGeom prst="rect">
            <a:avLst/>
          </a:prstGeom>
          <a:ln w="12700">
            <a:miter lim="400000"/>
          </a:ln>
        </p:spPr>
      </p:pic>
      <p:pic>
        <p:nvPicPr>
          <p:cNvPr id="155" name="Image" descr="Image"/>
          <p:cNvPicPr>
            <a:picLocks noChangeAspect="1"/>
          </p:cNvPicPr>
          <p:nvPr/>
        </p:nvPicPr>
        <p:blipFill>
          <a:blip r:embed="rId4">
            <a:extLst/>
          </a:blip>
          <a:stretch>
            <a:fillRect/>
          </a:stretch>
        </p:blipFill>
        <p:spPr>
          <a:xfrm>
            <a:off x="17886401" y="6709781"/>
            <a:ext cx="6007101" cy="5549901"/>
          </a:xfrm>
          <a:prstGeom prst="rect">
            <a:avLst/>
          </a:prstGeom>
          <a:ln w="12700">
            <a:miter lim="400000"/>
          </a:ln>
        </p:spPr>
      </p:pic>
      <p:sp>
        <p:nvSpPr>
          <p:cNvPr id="156" name="BSD Copyright in OS X boot sequence"/>
          <p:cNvSpPr txBox="1"/>
          <p:nvPr/>
        </p:nvSpPr>
        <p:spPr>
          <a:xfrm>
            <a:off x="15767793" y="4248390"/>
            <a:ext cx="538734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BSD Copyright in OS X boot sequence</a:t>
            </a:r>
          </a:p>
        </p:txBody>
      </p:sp>
      <p:sp>
        <p:nvSpPr>
          <p:cNvPr id="157" name="GNU logo (a gnu wildebeest)"/>
          <p:cNvSpPr txBox="1"/>
          <p:nvPr/>
        </p:nvSpPr>
        <p:spPr>
          <a:xfrm>
            <a:off x="18610460" y="12379487"/>
            <a:ext cx="402000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GNU logo (a gnu wildebeest)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Free Software as a Philosophy"/>
          <p:cNvSpPr txBox="1"/>
          <p:nvPr>
            <p:ph type="title"/>
          </p:nvPr>
        </p:nvSpPr>
        <p:spPr>
          <a:prstGeom prst="rect">
            <a:avLst/>
          </a:prstGeom>
        </p:spPr>
        <p:txBody>
          <a:bodyPr/>
          <a:lstStyle/>
          <a:p>
            <a:pPr lvl="1">
              <a:defRPr spc="-170" sz="8500">
                <a:solidFill>
                  <a:srgbClr val="005493"/>
                </a:solidFill>
              </a:defRPr>
            </a:pPr>
            <a:r>
              <a:t>Free Software as a Philosophy</a:t>
            </a:r>
          </a:p>
        </p:txBody>
      </p:sp>
      <p:sp>
        <p:nvSpPr>
          <p:cNvPr id="162" name="“Free as in Speech, not as in beer”"/>
          <p:cNvSpPr txBox="1"/>
          <p:nvPr>
            <p:ph type="body" sz="quarter" idx="1"/>
          </p:nvPr>
        </p:nvSpPr>
        <p:spPr>
          <a:prstGeom prst="rect">
            <a:avLst/>
          </a:prstGeom>
        </p:spPr>
        <p:txBody>
          <a:bodyPr/>
          <a:lstStyle/>
          <a:p>
            <a:pPr/>
            <a:r>
              <a:t>“Free as in Speech, not as in beer”</a:t>
            </a:r>
          </a:p>
        </p:txBody>
      </p:sp>
      <p:sp>
        <p:nvSpPr>
          <p:cNvPr id="163" name="Body Level One…"/>
          <p:cNvSpPr txBox="1"/>
          <p:nvPr>
            <p:ph type="body" idx="21"/>
          </p:nvPr>
        </p:nvSpPr>
        <p:spPr>
          <a:xfrm>
            <a:off x="1206500" y="4248503"/>
            <a:ext cx="15929468" cy="8604154"/>
          </a:xfrm>
          <a:prstGeom prst="rect">
            <a:avLst/>
          </a:prstGeom>
          <a:extLst>
            <a:ext uri="{C572A759-6A51-4108-AA02-DFA0A04FC94B}">
              <ma14:wrappingTextBoxFlag xmlns:ma14="http://schemas.microsoft.com/office/mac/drawingml/2011/main" val="1"/>
            </a:ext>
          </a:extLst>
        </p:spPr>
        <p:txBody>
          <a:bodyPr/>
          <a:lstStyle/>
          <a:p>
            <a:pPr marL="399448" indent="-399448" defTabSz="2023820">
              <a:spcBef>
                <a:spcPts val="3700"/>
              </a:spcBef>
              <a:buSzPct val="100000"/>
              <a:defRPr sz="3984"/>
            </a:pPr>
            <a:r>
              <a:t>Although UNIX was distributed to licensees with source code, the license was still restrictive</a:t>
            </a:r>
          </a:p>
          <a:p>
            <a:pPr marL="399448" indent="-399448" defTabSz="2023820">
              <a:spcBef>
                <a:spcPts val="3700"/>
              </a:spcBef>
              <a:buSzPct val="100000"/>
              <a:defRPr sz="3984"/>
            </a:pPr>
            <a:r>
              <a:t>Richard Stallman’s Free Software Foundation - free as in </a:t>
            </a:r>
            <a:r>
              <a:rPr i="1"/>
              <a:t>liberties</a:t>
            </a:r>
          </a:p>
          <a:p>
            <a:pPr lvl="2" marL="1031908" indent="-399448" defTabSz="2023820">
              <a:lnSpc>
                <a:spcPct val="90000"/>
              </a:lnSpc>
              <a:spcBef>
                <a:spcPts val="3700"/>
              </a:spcBef>
              <a:buSzPct val="100000"/>
              <a:defRPr b="0" sz="3984"/>
            </a:pPr>
            <a:r>
              <a:t>Freedom 0: The freedom to run the program as you wish, for any purpose</a:t>
            </a:r>
          </a:p>
          <a:p>
            <a:pPr lvl="2" marL="1031908" indent="-399448" defTabSz="2023820">
              <a:lnSpc>
                <a:spcPct val="90000"/>
              </a:lnSpc>
              <a:spcBef>
                <a:spcPts val="3700"/>
              </a:spcBef>
              <a:buSzPct val="100000"/>
              <a:defRPr b="0" sz="3984"/>
            </a:pPr>
            <a:r>
              <a:t>Freedom 1: The freedom to study how the program works, and change it so it does your computing as you wish</a:t>
            </a:r>
          </a:p>
          <a:p>
            <a:pPr lvl="2" marL="1031908" indent="-399448" defTabSz="2023820">
              <a:lnSpc>
                <a:spcPct val="90000"/>
              </a:lnSpc>
              <a:spcBef>
                <a:spcPts val="3700"/>
              </a:spcBef>
              <a:buSzPct val="100000"/>
              <a:defRPr b="0" sz="3984"/>
            </a:pPr>
            <a:r>
              <a:t>Freedom 2: The freedom to redistributed copies (of the original) so you can help others</a:t>
            </a:r>
          </a:p>
          <a:p>
            <a:pPr lvl="2" marL="1031908" indent="-399448" defTabSz="2023820">
              <a:lnSpc>
                <a:spcPct val="90000"/>
              </a:lnSpc>
              <a:spcBef>
                <a:spcPts val="3700"/>
              </a:spcBef>
              <a:buSzPct val="100000"/>
              <a:defRPr b="0" sz="3984"/>
            </a:pPr>
            <a:r>
              <a:t>Freedom 3: The freedom to distribute copies of your </a:t>
            </a:r>
            <a:r>
              <a:rPr i="1"/>
              <a:t>modified</a:t>
            </a:r>
            <a:r>
              <a:t> version to others</a:t>
            </a:r>
          </a:p>
        </p:txBody>
      </p:sp>
      <p:sp>
        <p:nvSpPr>
          <p:cNvPr id="164" name="Richard M Stallman (Licensed under GFDL)"/>
          <p:cNvSpPr txBox="1"/>
          <p:nvPr/>
        </p:nvSpPr>
        <p:spPr>
          <a:xfrm>
            <a:off x="18726979" y="9239681"/>
            <a:ext cx="4066977"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000000"/>
                </a:solidFill>
                <a:latin typeface="+mn-lt"/>
                <a:ea typeface="+mn-ea"/>
                <a:cs typeface="+mn-cs"/>
                <a:sym typeface="Helvetica"/>
              </a:defRPr>
            </a:lvl1pPr>
          </a:lstStyle>
          <a:p>
            <a:pPr/>
            <a:r>
              <a:t>Richard M Stallman (Licensed under GFDL)</a:t>
            </a:r>
          </a:p>
        </p:txBody>
      </p:sp>
      <p:pic>
        <p:nvPicPr>
          <p:cNvPr id="165" name="Image" descr="Image"/>
          <p:cNvPicPr>
            <a:picLocks noChangeAspect="1"/>
          </p:cNvPicPr>
          <p:nvPr/>
        </p:nvPicPr>
        <p:blipFill>
          <a:blip r:embed="rId3">
            <a:extLst/>
          </a:blip>
          <a:stretch>
            <a:fillRect/>
          </a:stretch>
        </p:blipFill>
        <p:spPr>
          <a:xfrm>
            <a:off x="17428571" y="4133418"/>
            <a:ext cx="6663794" cy="498863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Free Software as a Philosophy"/>
          <p:cNvSpPr txBox="1"/>
          <p:nvPr>
            <p:ph type="title"/>
          </p:nvPr>
        </p:nvSpPr>
        <p:spPr>
          <a:prstGeom prst="rect">
            <a:avLst/>
          </a:prstGeom>
        </p:spPr>
        <p:txBody>
          <a:bodyPr/>
          <a:lstStyle/>
          <a:p>
            <a:pPr/>
            <a:r>
              <a:t>Free Software as a Philosophy</a:t>
            </a:r>
          </a:p>
        </p:txBody>
      </p:sp>
      <p:sp>
        <p:nvSpPr>
          <p:cNvPr id="170" name="“Free as in Speech, not as in beer”"/>
          <p:cNvSpPr txBox="1"/>
          <p:nvPr>
            <p:ph type="body" sz="quarter" idx="1"/>
          </p:nvPr>
        </p:nvSpPr>
        <p:spPr>
          <a:prstGeom prst="rect">
            <a:avLst/>
          </a:prstGeom>
        </p:spPr>
        <p:txBody>
          <a:bodyPr/>
          <a:lstStyle/>
          <a:p>
            <a:pPr/>
            <a:r>
              <a:t>“Free as in Speech, not as in beer”</a:t>
            </a:r>
          </a:p>
        </p:txBody>
      </p:sp>
      <p:sp>
        <p:nvSpPr>
          <p:cNvPr id="171" name="Body Level O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476450" indent="-476450" defTabSz="2413954">
              <a:spcBef>
                <a:spcPts val="4400"/>
              </a:spcBef>
              <a:buSzPct val="100000"/>
              <a:defRPr sz="4752"/>
            </a:pPr>
            <a:r>
              <a:t>Free Software Foundation: Free software should be licensed under the GNU Public License (GPL), considering questions like:</a:t>
            </a:r>
          </a:p>
          <a:p>
            <a:pPr lvl="1" marL="853640" indent="-476450" defTabSz="2413954">
              <a:lnSpc>
                <a:spcPct val="90000"/>
              </a:lnSpc>
              <a:spcBef>
                <a:spcPts val="4400"/>
              </a:spcBef>
              <a:buSzPct val="100000"/>
              <a:defRPr b="0" sz="4752"/>
            </a:pPr>
            <a:r>
              <a:t>Are you </a:t>
            </a:r>
            <a:r>
              <a:rPr i="1"/>
              <a:t>required</a:t>
            </a:r>
            <a:r>
              <a:t> to redistribute any modifications (under same license) - “copyleft”</a:t>
            </a:r>
          </a:p>
          <a:p>
            <a:pPr lvl="1" marL="853640" indent="-476450" defTabSz="2413954">
              <a:lnSpc>
                <a:spcPct val="90000"/>
              </a:lnSpc>
              <a:spcBef>
                <a:spcPts val="4400"/>
              </a:spcBef>
              <a:buSzPct val="100000"/>
              <a:defRPr b="0" sz="4752"/>
            </a:pPr>
            <a:r>
              <a:t>Can you redistribute executable binaries, or only source?</a:t>
            </a:r>
          </a:p>
          <a:p>
            <a:pPr lvl="1" marL="853640" indent="-476450" defTabSz="2413954">
              <a:lnSpc>
                <a:spcPct val="90000"/>
              </a:lnSpc>
              <a:spcBef>
                <a:spcPts val="4400"/>
              </a:spcBef>
              <a:buSzPct val="100000"/>
              <a:defRPr b="0" sz="4752"/>
            </a:pPr>
            <a:r>
              <a:t>Are you allowed to use the software in a restrictive hardware environment? (“Tivioization”)</a:t>
            </a:r>
          </a:p>
          <a:p>
            <a:pPr marL="476450" indent="-476450" defTabSz="2413954">
              <a:spcBef>
                <a:spcPts val="4400"/>
              </a:spcBef>
              <a:buSzPct val="100000"/>
              <a:defRPr sz="4752"/>
            </a:pPr>
            <a:r>
              <a:t>Popular alternative: “Do whatever you want with this software, but don’t blame me if it doesn’t work” (“freeware”)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GNU/Linux (1991-Today)"/>
          <p:cNvSpPr txBox="1"/>
          <p:nvPr>
            <p:ph type="title"/>
          </p:nvPr>
        </p:nvSpPr>
        <p:spPr>
          <a:prstGeom prst="rect">
            <a:avLst/>
          </a:prstGeom>
        </p:spPr>
        <p:txBody>
          <a:bodyPr/>
          <a:lstStyle/>
          <a:p>
            <a:pPr/>
            <a:r>
              <a:t>GNU/Linux (1991-Today)</a:t>
            </a:r>
          </a:p>
        </p:txBody>
      </p:sp>
      <p:sp>
        <p:nvSpPr>
          <p:cNvPr id="176" name="Slide Subtitle"/>
          <p:cNvSpPr txBox="1"/>
          <p:nvPr>
            <p:ph type="body" sz="quarter" idx="1"/>
          </p:nvPr>
        </p:nvSpPr>
        <p:spPr>
          <a:prstGeom prst="rect">
            <a:avLst/>
          </a:prstGeom>
        </p:spPr>
        <p:txBody>
          <a:bodyPr/>
          <a:lstStyle/>
          <a:p>
            <a:pPr/>
          </a:p>
        </p:txBody>
      </p:sp>
      <p:sp>
        <p:nvSpPr>
          <p:cNvPr id="177" name="Body Level One…"/>
          <p:cNvSpPr txBox="1"/>
          <p:nvPr>
            <p:ph type="body" idx="21"/>
          </p:nvPr>
        </p:nvSpPr>
        <p:spPr>
          <a:xfrm>
            <a:off x="1206500" y="4248503"/>
            <a:ext cx="18670165" cy="8256014"/>
          </a:xfrm>
          <a:prstGeom prst="rect">
            <a:avLst/>
          </a:prstGeom>
          <a:extLst>
            <a:ext uri="{C572A759-6A51-4108-AA02-DFA0A04FC94B}">
              <ma14:wrappingTextBoxFlag xmlns:ma14="http://schemas.microsoft.com/office/mac/drawingml/2011/main" val="1"/>
            </a:ext>
          </a:extLst>
        </p:spPr>
        <p:txBody>
          <a:bodyPr/>
          <a:lstStyle/>
          <a:p>
            <a:pPr/>
            <a:r>
              <a:t>Stallman set out to build an operating system in 1983, ended up building a tremendous set of utilities that are needed by an OS (compiler, utilities, etc)</a:t>
            </a:r>
          </a:p>
          <a:p>
            <a:pPr/>
            <a:r>
              <a:t>Linux is an operating system built around and with the GNU utilities, licensed under GPL</a:t>
            </a:r>
          </a:p>
          <a:p>
            <a:pPr/>
            <a:r>
              <a:t>Rise of the internet, demand for internet servers drives demand for cheap/free OS</a:t>
            </a:r>
          </a:p>
          <a:p>
            <a:pPr/>
            <a:r>
              <a:t>Companies began adopting and supporting Linux for enterprise customers - IBM committed over $1B; Red Hat and others</a:t>
            </a:r>
          </a:p>
        </p:txBody>
      </p:sp>
      <p:pic>
        <p:nvPicPr>
          <p:cNvPr id="178" name="Image" descr="Image"/>
          <p:cNvPicPr>
            <a:picLocks noChangeAspect="1"/>
          </p:cNvPicPr>
          <p:nvPr/>
        </p:nvPicPr>
        <p:blipFill>
          <a:blip r:embed="rId3">
            <a:extLst/>
          </a:blip>
          <a:stretch>
            <a:fillRect/>
          </a:stretch>
        </p:blipFill>
        <p:spPr>
          <a:xfrm>
            <a:off x="20138074" y="4470488"/>
            <a:ext cx="3513965" cy="416551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